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5.png" ContentType="image/jpe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6"/>
  </p:notesMasterIdLst>
  <p:sldIdLst>
    <p:sldId id="257" r:id="rId5"/>
    <p:sldId id="259" r:id="rId6"/>
    <p:sldId id="258" r:id="rId7"/>
    <p:sldId id="263" r:id="rId8"/>
    <p:sldId id="262" r:id="rId9"/>
    <p:sldId id="264" r:id="rId10"/>
    <p:sldId id="281" r:id="rId11"/>
    <p:sldId id="280" r:id="rId12"/>
    <p:sldId id="267" r:id="rId13"/>
    <p:sldId id="268" r:id="rId14"/>
    <p:sldId id="271" r:id="rId15"/>
    <p:sldId id="272" r:id="rId16"/>
    <p:sldId id="269" r:id="rId17"/>
    <p:sldId id="285" r:id="rId18"/>
    <p:sldId id="283" r:id="rId19"/>
    <p:sldId id="284" r:id="rId20"/>
    <p:sldId id="270" r:id="rId21"/>
    <p:sldId id="282" r:id="rId22"/>
    <p:sldId id="286" r:id="rId23"/>
    <p:sldId id="287" r:id="rId24"/>
    <p:sldId id="275" r:id="rId25"/>
  </p:sldIdLst>
  <p:sldSz cx="12192000" cy="6858000"/>
  <p:notesSz cx="6858000" cy="9144000"/>
  <p:defaultTextStyle>
    <a:defPPr>
      <a:buNone/>
    </a:defPPr>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6A526A-6F70-436B-7FF0-E50D8793EE12}" name="Icasiano, Alexander Jeric E., Sheriff" initials="AI" userId="S::AIcasiano@acgov.org::37cc4a44-b996-4f60-a841-c7de06d161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838"/>
    <a:srgbClr val="CCA44C"/>
    <a:srgbClr val="FEF3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F2C344-BB0B-4A30-AAC9-E7796470330E}" v="2" dt="2026-10-19T21:05:06.4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379" autoAdjust="0"/>
  </p:normalViewPr>
  <p:slideViewPr>
    <p:cSldViewPr snapToGrid="0" snapToObjects="1">
      <p:cViewPr varScale="1">
        <p:scale>
          <a:sx n="72" d="100"/>
          <a:sy n="72" d="100"/>
        </p:scale>
        <p:origin x="2034" y="66"/>
      </p:cViewPr>
      <p:guideLst/>
    </p:cSldViewPr>
  </p:slideViewPr>
  <p:notesTextViewPr>
    <p:cViewPr>
      <p:scale>
        <a:sx n="150" d="100"/>
        <a:sy n="150" d="100"/>
      </p:scale>
      <p:origin x="0" y="0"/>
    </p:cViewPr>
  </p:notesText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a, Gustavo., Sheriff" userId="c15dd6a7-393d-4ced-a719-6a5da990a2ba" providerId="ADAL" clId="{A3F2C344-BB0B-4A30-AAC9-E7796470330E}"/>
    <pc:docChg chg="undo custSel addSld modSld">
      <pc:chgData name="Mora, Gustavo., Sheriff" userId="c15dd6a7-393d-4ced-a719-6a5da990a2ba" providerId="ADAL" clId="{A3F2C344-BB0B-4A30-AAC9-E7796470330E}" dt="2026-10-19T21:11:44.908" v="411" actId="20577"/>
      <pc:docMkLst>
        <pc:docMk/>
      </pc:docMkLst>
      <pc:sldChg chg="modNotesTx">
        <pc:chgData name="Mora, Gustavo., Sheriff" userId="c15dd6a7-393d-4ced-a719-6a5da990a2ba" providerId="ADAL" clId="{A3F2C344-BB0B-4A30-AAC9-E7796470330E}" dt="2026-10-14T17:39:17.843" v="0" actId="20577"/>
        <pc:sldMkLst>
          <pc:docMk/>
          <pc:sldMk cId="4058477835" sldId="257"/>
        </pc:sldMkLst>
      </pc:sldChg>
      <pc:sldChg chg="modNotesTx">
        <pc:chgData name="Mora, Gustavo., Sheriff" userId="c15dd6a7-393d-4ced-a719-6a5da990a2ba" providerId="ADAL" clId="{A3F2C344-BB0B-4A30-AAC9-E7796470330E}" dt="2026-10-14T17:39:56.582" v="2" actId="20577"/>
        <pc:sldMkLst>
          <pc:docMk/>
          <pc:sldMk cId="1583457634" sldId="258"/>
        </pc:sldMkLst>
      </pc:sldChg>
      <pc:sldChg chg="modNotesTx">
        <pc:chgData name="Mora, Gustavo., Sheriff" userId="c15dd6a7-393d-4ced-a719-6a5da990a2ba" providerId="ADAL" clId="{A3F2C344-BB0B-4A30-AAC9-E7796470330E}" dt="2026-10-14T17:39:44.966" v="1" actId="20577"/>
        <pc:sldMkLst>
          <pc:docMk/>
          <pc:sldMk cId="2050037005" sldId="259"/>
        </pc:sldMkLst>
      </pc:sldChg>
      <pc:sldChg chg="modNotesTx">
        <pc:chgData name="Mora, Gustavo., Sheriff" userId="c15dd6a7-393d-4ced-a719-6a5da990a2ba" providerId="ADAL" clId="{A3F2C344-BB0B-4A30-AAC9-E7796470330E}" dt="2026-10-14T17:40:16.576" v="4" actId="20577"/>
        <pc:sldMkLst>
          <pc:docMk/>
          <pc:sldMk cId="1039453631" sldId="262"/>
        </pc:sldMkLst>
      </pc:sldChg>
      <pc:sldChg chg="modSp mod modNotesTx">
        <pc:chgData name="Mora, Gustavo., Sheriff" userId="c15dd6a7-393d-4ced-a719-6a5da990a2ba" providerId="ADAL" clId="{A3F2C344-BB0B-4A30-AAC9-E7796470330E}" dt="2026-10-14T19:22:56.692" v="254" actId="1076"/>
        <pc:sldMkLst>
          <pc:docMk/>
          <pc:sldMk cId="4250888900" sldId="263"/>
        </pc:sldMkLst>
        <pc:spChg chg="mod">
          <ac:chgData name="Mora, Gustavo., Sheriff" userId="c15dd6a7-393d-4ced-a719-6a5da990a2ba" providerId="ADAL" clId="{A3F2C344-BB0B-4A30-AAC9-E7796470330E}" dt="2026-10-14T19:22:56.692" v="254" actId="1076"/>
          <ac:spMkLst>
            <pc:docMk/>
            <pc:sldMk cId="4250888900" sldId="263"/>
            <ac:spMk id="20" creationId="{9B6E0B8A-B543-4DC3-342E-3E68BE0C553E}"/>
          </ac:spMkLst>
        </pc:spChg>
        <pc:spChg chg="mod">
          <ac:chgData name="Mora, Gustavo., Sheriff" userId="c15dd6a7-393d-4ced-a719-6a5da990a2ba" providerId="ADAL" clId="{A3F2C344-BB0B-4A30-AAC9-E7796470330E}" dt="2026-10-14T19:22:52.575" v="253" actId="1076"/>
          <ac:spMkLst>
            <pc:docMk/>
            <pc:sldMk cId="4250888900" sldId="263"/>
            <ac:spMk id="29" creationId="{3D4697BC-F36A-1084-F972-EEC0DA98F128}"/>
          </ac:spMkLst>
        </pc:spChg>
      </pc:sldChg>
      <pc:sldChg chg="modNotesTx">
        <pc:chgData name="Mora, Gustavo., Sheriff" userId="c15dd6a7-393d-4ced-a719-6a5da990a2ba" providerId="ADAL" clId="{A3F2C344-BB0B-4A30-AAC9-E7796470330E}" dt="2026-10-14T17:40:22.649" v="5" actId="6549"/>
        <pc:sldMkLst>
          <pc:docMk/>
          <pc:sldMk cId="74256789" sldId="264"/>
        </pc:sldMkLst>
      </pc:sldChg>
      <pc:sldChg chg="modNotesTx">
        <pc:chgData name="Mora, Gustavo., Sheriff" userId="c15dd6a7-393d-4ced-a719-6a5da990a2ba" providerId="ADAL" clId="{A3F2C344-BB0B-4A30-AAC9-E7796470330E}" dt="2026-10-14T17:40:47.242" v="8" actId="20577"/>
        <pc:sldMkLst>
          <pc:docMk/>
          <pc:sldMk cId="2050037005" sldId="267"/>
        </pc:sldMkLst>
      </pc:sldChg>
      <pc:sldChg chg="modNotesTx">
        <pc:chgData name="Mora, Gustavo., Sheriff" userId="c15dd6a7-393d-4ced-a719-6a5da990a2ba" providerId="ADAL" clId="{A3F2C344-BB0B-4A30-AAC9-E7796470330E}" dt="2026-10-14T17:40:53.278" v="9" actId="20577"/>
        <pc:sldMkLst>
          <pc:docMk/>
          <pc:sldMk cId="1756661781" sldId="268"/>
        </pc:sldMkLst>
      </pc:sldChg>
      <pc:sldChg chg="modNotesTx">
        <pc:chgData name="Mora, Gustavo., Sheriff" userId="c15dd6a7-393d-4ced-a719-6a5da990a2ba" providerId="ADAL" clId="{A3F2C344-BB0B-4A30-AAC9-E7796470330E}" dt="2026-10-14T17:41:12.168" v="12" actId="20577"/>
        <pc:sldMkLst>
          <pc:docMk/>
          <pc:sldMk cId="3370769122" sldId="269"/>
        </pc:sldMkLst>
      </pc:sldChg>
      <pc:sldChg chg="modNotesTx">
        <pc:chgData name="Mora, Gustavo., Sheriff" userId="c15dd6a7-393d-4ced-a719-6a5da990a2ba" providerId="ADAL" clId="{A3F2C344-BB0B-4A30-AAC9-E7796470330E}" dt="2026-10-14T17:41:35.922" v="16" actId="20577"/>
        <pc:sldMkLst>
          <pc:docMk/>
          <pc:sldMk cId="190332668" sldId="270"/>
        </pc:sldMkLst>
      </pc:sldChg>
      <pc:sldChg chg="modNotesTx">
        <pc:chgData name="Mora, Gustavo., Sheriff" userId="c15dd6a7-393d-4ced-a719-6a5da990a2ba" providerId="ADAL" clId="{A3F2C344-BB0B-4A30-AAC9-E7796470330E}" dt="2026-10-14T17:40:58.508" v="10" actId="20577"/>
        <pc:sldMkLst>
          <pc:docMk/>
          <pc:sldMk cId="256326955" sldId="271"/>
        </pc:sldMkLst>
      </pc:sldChg>
      <pc:sldChg chg="modNotesTx">
        <pc:chgData name="Mora, Gustavo., Sheriff" userId="c15dd6a7-393d-4ced-a719-6a5da990a2ba" providerId="ADAL" clId="{A3F2C344-BB0B-4A30-AAC9-E7796470330E}" dt="2026-10-14T17:41:06.509" v="11" actId="20577"/>
        <pc:sldMkLst>
          <pc:docMk/>
          <pc:sldMk cId="2050037005" sldId="272"/>
        </pc:sldMkLst>
      </pc:sldChg>
      <pc:sldChg chg="delSp modSp mod modNotesTx">
        <pc:chgData name="Mora, Gustavo., Sheriff" userId="c15dd6a7-393d-4ced-a719-6a5da990a2ba" providerId="ADAL" clId="{A3F2C344-BB0B-4A30-AAC9-E7796470330E}" dt="2026-10-14T19:00:44.822" v="251"/>
        <pc:sldMkLst>
          <pc:docMk/>
          <pc:sldMk cId="1153739617" sldId="275"/>
        </pc:sldMkLst>
        <pc:spChg chg="del mod">
          <ac:chgData name="Mora, Gustavo., Sheriff" userId="c15dd6a7-393d-4ced-a719-6a5da990a2ba" providerId="ADAL" clId="{A3F2C344-BB0B-4A30-AAC9-E7796470330E}" dt="2026-10-14T19:00:44.822" v="251"/>
          <ac:spMkLst>
            <pc:docMk/>
            <pc:sldMk cId="1153739617" sldId="275"/>
            <ac:spMk id="7" creationId="{EA4747B7-B111-D4AC-E060-D7543BFC55AA}"/>
          </ac:spMkLst>
        </pc:spChg>
        <pc:spChg chg="mod">
          <ac:chgData name="Mora, Gustavo., Sheriff" userId="c15dd6a7-393d-4ced-a719-6a5da990a2ba" providerId="ADAL" clId="{A3F2C344-BB0B-4A30-AAC9-E7796470330E}" dt="2026-10-14T19:00:43.098" v="249" actId="20577"/>
          <ac:spMkLst>
            <pc:docMk/>
            <pc:sldMk cId="1153739617" sldId="275"/>
            <ac:spMk id="8" creationId="{DB9DE1D9-436D-8383-E07F-4D885E782E23}"/>
          </ac:spMkLst>
        </pc:spChg>
        <pc:spChg chg="mod">
          <ac:chgData name="Mora, Gustavo., Sheriff" userId="c15dd6a7-393d-4ced-a719-6a5da990a2ba" providerId="ADAL" clId="{A3F2C344-BB0B-4A30-AAC9-E7796470330E}" dt="2026-10-14T19:00:33.031" v="154" actId="20577"/>
          <ac:spMkLst>
            <pc:docMk/>
            <pc:sldMk cId="1153739617" sldId="275"/>
            <ac:spMk id="28" creationId="{CD232F80-5720-04D7-8209-C2DCB3EB93B0}"/>
          </ac:spMkLst>
        </pc:spChg>
      </pc:sldChg>
      <pc:sldChg chg="modNotesTx">
        <pc:chgData name="Mora, Gustavo., Sheriff" userId="c15dd6a7-393d-4ced-a719-6a5da990a2ba" providerId="ADAL" clId="{A3F2C344-BB0B-4A30-AAC9-E7796470330E}" dt="2026-10-14T17:40:41.367" v="7" actId="20577"/>
        <pc:sldMkLst>
          <pc:docMk/>
          <pc:sldMk cId="1787077608" sldId="280"/>
        </pc:sldMkLst>
      </pc:sldChg>
      <pc:sldChg chg="modNotesTx">
        <pc:chgData name="Mora, Gustavo., Sheriff" userId="c15dd6a7-393d-4ced-a719-6a5da990a2ba" providerId="ADAL" clId="{A3F2C344-BB0B-4A30-AAC9-E7796470330E}" dt="2026-10-14T17:40:31.349" v="6" actId="20577"/>
        <pc:sldMkLst>
          <pc:docMk/>
          <pc:sldMk cId="2515811095" sldId="281"/>
        </pc:sldMkLst>
      </pc:sldChg>
      <pc:sldChg chg="modNotesTx">
        <pc:chgData name="Mora, Gustavo., Sheriff" userId="c15dd6a7-393d-4ced-a719-6a5da990a2ba" providerId="ADAL" clId="{A3F2C344-BB0B-4A30-AAC9-E7796470330E}" dt="2026-10-14T17:41:42.277" v="17" actId="20577"/>
        <pc:sldMkLst>
          <pc:docMk/>
          <pc:sldMk cId="3966291770" sldId="282"/>
        </pc:sldMkLst>
      </pc:sldChg>
      <pc:sldChg chg="modNotesTx">
        <pc:chgData name="Mora, Gustavo., Sheriff" userId="c15dd6a7-393d-4ced-a719-6a5da990a2ba" providerId="ADAL" clId="{A3F2C344-BB0B-4A30-AAC9-E7796470330E}" dt="2026-10-14T17:41:24.535" v="14" actId="20577"/>
        <pc:sldMkLst>
          <pc:docMk/>
          <pc:sldMk cId="0" sldId="283"/>
        </pc:sldMkLst>
      </pc:sldChg>
      <pc:sldChg chg="modNotesTx">
        <pc:chgData name="Mora, Gustavo., Sheriff" userId="c15dd6a7-393d-4ced-a719-6a5da990a2ba" providerId="ADAL" clId="{A3F2C344-BB0B-4A30-AAC9-E7796470330E}" dt="2026-10-14T17:41:29.690" v="15" actId="20577"/>
        <pc:sldMkLst>
          <pc:docMk/>
          <pc:sldMk cId="0" sldId="284"/>
        </pc:sldMkLst>
      </pc:sldChg>
      <pc:sldChg chg="modNotesTx">
        <pc:chgData name="Mora, Gustavo., Sheriff" userId="c15dd6a7-393d-4ced-a719-6a5da990a2ba" providerId="ADAL" clId="{A3F2C344-BB0B-4A30-AAC9-E7796470330E}" dt="2026-10-14T17:41:19.492" v="13" actId="20577"/>
        <pc:sldMkLst>
          <pc:docMk/>
          <pc:sldMk cId="1231236261" sldId="285"/>
        </pc:sldMkLst>
      </pc:sldChg>
      <pc:sldChg chg="delSp modSp add mod">
        <pc:chgData name="Mora, Gustavo., Sheriff" userId="c15dd6a7-393d-4ced-a719-6a5da990a2ba" providerId="ADAL" clId="{A3F2C344-BB0B-4A30-AAC9-E7796470330E}" dt="2026-10-14T19:25:29.898" v="256" actId="1076"/>
        <pc:sldMkLst>
          <pc:docMk/>
          <pc:sldMk cId="2946588993" sldId="286"/>
        </pc:sldMkLst>
        <pc:spChg chg="mod">
          <ac:chgData name="Mora, Gustavo., Sheriff" userId="c15dd6a7-393d-4ced-a719-6a5da990a2ba" providerId="ADAL" clId="{A3F2C344-BB0B-4A30-AAC9-E7796470330E}" dt="2026-10-14T18:52:30.084" v="27" actId="20577"/>
          <ac:spMkLst>
            <pc:docMk/>
            <pc:sldMk cId="2946588993" sldId="286"/>
            <ac:spMk id="7" creationId="{EA4747B7-B111-D4AC-E060-D7543BFC55AA}"/>
          </ac:spMkLst>
        </pc:spChg>
        <pc:spChg chg="mod">
          <ac:chgData name="Mora, Gustavo., Sheriff" userId="c15dd6a7-393d-4ced-a719-6a5da990a2ba" providerId="ADAL" clId="{A3F2C344-BB0B-4A30-AAC9-E7796470330E}" dt="2026-10-14T19:25:29.898" v="256" actId="1076"/>
          <ac:spMkLst>
            <pc:docMk/>
            <pc:sldMk cId="2946588993" sldId="286"/>
            <ac:spMk id="8" creationId="{DB9DE1D9-436D-8383-E07F-4D885E782E23}"/>
          </ac:spMkLst>
        </pc:spChg>
        <pc:spChg chg="mod">
          <ac:chgData name="Mora, Gustavo., Sheriff" userId="c15dd6a7-393d-4ced-a719-6a5da990a2ba" providerId="ADAL" clId="{A3F2C344-BB0B-4A30-AAC9-E7796470330E}" dt="2026-10-14T19:25:08.658" v="255" actId="1076"/>
          <ac:spMkLst>
            <pc:docMk/>
            <pc:sldMk cId="2946588993" sldId="286"/>
            <ac:spMk id="25" creationId="{CB451A72-E091-80CD-D8B1-ACF811A9A663}"/>
          </ac:spMkLst>
        </pc:spChg>
        <pc:spChg chg="mod">
          <ac:chgData name="Mora, Gustavo., Sheriff" userId="c15dd6a7-393d-4ced-a719-6a5da990a2ba" providerId="ADAL" clId="{A3F2C344-BB0B-4A30-AAC9-E7796470330E}" dt="2026-10-14T18:59:41.895" v="101" actId="6549"/>
          <ac:spMkLst>
            <pc:docMk/>
            <pc:sldMk cId="2946588993" sldId="286"/>
            <ac:spMk id="28" creationId="{CD232F80-5720-04D7-8209-C2DCB3EB93B0}"/>
          </ac:spMkLst>
        </pc:spChg>
        <pc:picChg chg="del">
          <ac:chgData name="Mora, Gustavo., Sheriff" userId="c15dd6a7-393d-4ced-a719-6a5da990a2ba" providerId="ADAL" clId="{A3F2C344-BB0B-4A30-AAC9-E7796470330E}" dt="2026-10-14T18:52:40.711" v="28" actId="478"/>
          <ac:picMkLst>
            <pc:docMk/>
            <pc:sldMk cId="2946588993" sldId="286"/>
            <ac:picMk id="2" creationId="{BB36C8C2-965A-7922-E8D7-05AC1719AF0B}"/>
          </ac:picMkLst>
        </pc:picChg>
      </pc:sldChg>
      <pc:sldChg chg="addSp delSp modSp mod">
        <pc:chgData name="Mora, Gustavo., Sheriff" userId="c15dd6a7-393d-4ced-a719-6a5da990a2ba" providerId="ADAL" clId="{A3F2C344-BB0B-4A30-AAC9-E7796470330E}" dt="2026-10-19T21:11:44.908" v="411" actId="20577"/>
        <pc:sldMkLst>
          <pc:docMk/>
          <pc:sldMk cId="2495329549" sldId="287"/>
        </pc:sldMkLst>
        <pc:spChg chg="mod">
          <ac:chgData name="Mora, Gustavo., Sheriff" userId="c15dd6a7-393d-4ced-a719-6a5da990a2ba" providerId="ADAL" clId="{A3F2C344-BB0B-4A30-AAC9-E7796470330E}" dt="2026-10-19T21:06:01.270" v="306"/>
          <ac:spMkLst>
            <pc:docMk/>
            <pc:sldMk cId="2495329549" sldId="287"/>
            <ac:spMk id="7" creationId="{12626531-5AFA-426B-B76C-FE5F80A72963}"/>
          </ac:spMkLst>
        </pc:spChg>
        <pc:spChg chg="mod">
          <ac:chgData name="Mora, Gustavo., Sheriff" userId="c15dd6a7-393d-4ced-a719-6a5da990a2ba" providerId="ADAL" clId="{A3F2C344-BB0B-4A30-AAC9-E7796470330E}" dt="2026-10-19T21:06:30.562" v="310" actId="113"/>
          <ac:spMkLst>
            <pc:docMk/>
            <pc:sldMk cId="2495329549" sldId="287"/>
            <ac:spMk id="8" creationId="{45EA80F9-7B44-4BD4-BA80-B0078A7A5828}"/>
          </ac:spMkLst>
        </pc:spChg>
        <pc:spChg chg="mod">
          <ac:chgData name="Mora, Gustavo., Sheriff" userId="c15dd6a7-393d-4ced-a719-6a5da990a2ba" providerId="ADAL" clId="{A3F2C344-BB0B-4A30-AAC9-E7796470330E}" dt="2026-10-19T21:07:17.069" v="322"/>
          <ac:spMkLst>
            <pc:docMk/>
            <pc:sldMk cId="2495329549" sldId="287"/>
            <ac:spMk id="11" creationId="{3844D99B-4E21-43BF-B85A-14E06BDC5DEA}"/>
          </ac:spMkLst>
        </pc:spChg>
        <pc:spChg chg="mod">
          <ac:chgData name="Mora, Gustavo., Sheriff" userId="c15dd6a7-393d-4ced-a719-6a5da990a2ba" providerId="ADAL" clId="{A3F2C344-BB0B-4A30-AAC9-E7796470330E}" dt="2026-10-19T21:08:06.670" v="328" actId="113"/>
          <ac:spMkLst>
            <pc:docMk/>
            <pc:sldMk cId="2495329549" sldId="287"/>
            <ac:spMk id="12" creationId="{6EFC48D0-0C4A-4990-9CE4-2262B5628B88}"/>
          </ac:spMkLst>
        </pc:spChg>
        <pc:spChg chg="add del mod">
          <ac:chgData name="Mora, Gustavo., Sheriff" userId="c15dd6a7-393d-4ced-a719-6a5da990a2ba" providerId="ADAL" clId="{A3F2C344-BB0B-4A30-AAC9-E7796470330E}" dt="2026-10-19T21:11:44.908" v="411" actId="20577"/>
          <ac:spMkLst>
            <pc:docMk/>
            <pc:sldMk cId="2495329549" sldId="287"/>
            <ac:spMk id="14" creationId="{A01E7CD2-DAD7-461A-A495-213EF87D14A4}"/>
          </ac:spMkLst>
        </pc:spChg>
        <pc:spChg chg="mod">
          <ac:chgData name="Mora, Gustavo., Sheriff" userId="c15dd6a7-393d-4ced-a719-6a5da990a2ba" providerId="ADAL" clId="{A3F2C344-BB0B-4A30-AAC9-E7796470330E}" dt="2026-10-19T21:08:47.933" v="344"/>
          <ac:spMkLst>
            <pc:docMk/>
            <pc:sldMk cId="2495329549" sldId="287"/>
            <ac:spMk id="15" creationId="{6B7D3F5F-3399-4033-9E9F-626A036EA9F5}"/>
          </ac:spMkLst>
        </pc:spChg>
        <pc:spChg chg="mod">
          <ac:chgData name="Mora, Gustavo., Sheriff" userId="c15dd6a7-393d-4ced-a719-6a5da990a2ba" providerId="ADAL" clId="{A3F2C344-BB0B-4A30-AAC9-E7796470330E}" dt="2026-10-19T21:10:38.552" v="406" actId="207"/>
          <ac:spMkLst>
            <pc:docMk/>
            <pc:sldMk cId="2495329549" sldId="287"/>
            <ac:spMk id="16" creationId="{A00B4AFF-A1BC-420E-816D-A6A7638D7E29}"/>
          </ac:spMkLst>
        </pc:spChg>
        <pc:spChg chg="mod">
          <ac:chgData name="Mora, Gustavo., Sheriff" userId="c15dd6a7-393d-4ced-a719-6a5da990a2ba" providerId="ADAL" clId="{A3F2C344-BB0B-4A30-AAC9-E7796470330E}" dt="2026-10-19T21:10:17.404" v="405"/>
          <ac:spMkLst>
            <pc:docMk/>
            <pc:sldMk cId="2495329549" sldId="287"/>
            <ac:spMk id="19" creationId="{29BFDE1A-7ED4-4275-B8EF-75342336909E}"/>
          </ac:spMkLst>
        </pc:spChg>
        <pc:spChg chg="mod">
          <ac:chgData name="Mora, Gustavo., Sheriff" userId="c15dd6a7-393d-4ced-a719-6a5da990a2ba" providerId="ADAL" clId="{A3F2C344-BB0B-4A30-AAC9-E7796470330E}" dt="2026-10-19T21:10:58.702" v="407"/>
          <ac:spMkLst>
            <pc:docMk/>
            <pc:sldMk cId="2495329549" sldId="287"/>
            <ac:spMk id="20" creationId="{60BEEA5C-B4B9-4E5F-ABEB-49D59436F22E}"/>
          </ac:spMkLst>
        </pc:spChg>
        <pc:spChg chg="mod">
          <ac:chgData name="Mora, Gustavo., Sheriff" userId="c15dd6a7-393d-4ced-a719-6a5da990a2ba" providerId="ADAL" clId="{A3F2C344-BB0B-4A30-AAC9-E7796470330E}" dt="2026-10-19T21:05:36.079" v="305" actId="20577"/>
          <ac:spMkLst>
            <pc:docMk/>
            <pc:sldMk cId="2495329549" sldId="287"/>
            <ac:spMk id="22" creationId="{606E4C77-B248-8CB2-CFCB-B7153C67BCF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Tx/>
              <a:buNone/>
            </a:pPr>
            <a:endParaRPr lang="en-US" sz="1200" kern="1200" dirty="0">
              <a:effectLst/>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54099-6883-C6F8-F6B7-4641BE8D80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C5CF5-5185-C88E-F6F8-0CB0CF0ADB72}"/>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8EF48DE3-2DF3-82ED-1BBA-12695158F9DC}"/>
              </a:ext>
            </a:extLst>
          </p:cNvPr>
          <p:cNvSpPr>
            <a:spLocks noGrp="1"/>
          </p:cNvSpPr>
          <p:nvPr>
            <p:ph type="body" sz="quarter" idx="3"/>
          </p:nvPr>
        </p:nvSpPr>
        <p:spPr/>
        <p:txBody>
          <a:bodyPr/>
          <a:lstStyle/>
          <a:p>
            <a:endParaRPr lang="en-US" b="0" dirty="0"/>
          </a:p>
        </p:txBody>
      </p:sp>
      <p:sp>
        <p:nvSpPr>
          <p:cNvPr id="4" name="Slide Number Placeholder 3">
            <a:extLst>
              <a:ext uri="{FF2B5EF4-FFF2-40B4-BE49-F238E27FC236}">
                <a16:creationId xmlns:a16="http://schemas.microsoft.com/office/drawing/2014/main" id="{D2F0C357-3D23-43F8-2A0E-79C9FECD2698}"/>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325175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BA9D2-2EA5-5F12-4459-C56D26043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4C03B-97F6-2704-8E98-37890178BAF0}"/>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75AD8048-DF7D-B58F-A771-A9C81F302616}"/>
              </a:ext>
            </a:extLst>
          </p:cNvPr>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a:extLst>
              <a:ext uri="{FF2B5EF4-FFF2-40B4-BE49-F238E27FC236}">
                <a16:creationId xmlns:a16="http://schemas.microsoft.com/office/drawing/2014/main" id="{1A6CE173-559E-2092-E756-17A26A27AA33}"/>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86134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b="0" dirty="0"/>
          </a:p>
        </p:txBody>
      </p:sp>
      <p:sp>
        <p:nvSpPr>
          <p:cNvPr id="4" name="Slide Number Placeholder 3"/>
          <p:cNvSpPr>
            <a:spLocks noGrp="1"/>
          </p:cNvSpPr>
          <p:nvPr>
            <p:ph type="sldNum" idx="5"/>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Tree>
    <p:extLst>
      <p:ext uri="{BB962C8B-B14F-4D97-AF65-F5344CB8AC3E}">
        <p14:creationId xmlns:p14="http://schemas.microsoft.com/office/powerpoint/2010/main" val="2415405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554329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66F91-DD2E-64DB-539E-0DC158466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AE188-2445-AE89-9AF4-F5804C79D3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F77BCB7-13EC-550C-7CAD-D3BEC90C01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F3CEC3-8BA0-16FA-BE2B-F61D0366D76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26254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7243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endParaRPr lang="en-US" b="0" dirty="0"/>
          </a:p>
        </p:txBody>
      </p:sp>
      <p:sp>
        <p:nvSpPr>
          <p:cNvPr id="4" name="Slide Number Placeholder 3"/>
          <p:cNvSpPr>
            <a:spLocks noGrp="1"/>
          </p:cNvSpPr>
          <p:nvPr>
            <p:ph type="sldNum" idx="5"/>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Tree>
    <p:extLst>
      <p:ext uri="{BB962C8B-B14F-4D97-AF65-F5344CB8AC3E}">
        <p14:creationId xmlns:p14="http://schemas.microsoft.com/office/powerpoint/2010/main" val="4078720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9B2F-9391-4E4D-A4EF-0BA6FA19F7E0}"/>
              </a:ext>
            </a:extLst>
          </p:cNvPr>
          <p:cNvSpPr>
            <a:spLocks noGrp="1"/>
          </p:cNvSpPr>
          <p:nvPr>
            <p:ph type="ctrTitle"/>
          </p:nvPr>
        </p:nvSpPr>
        <p:spPr>
          <a:xfrm>
            <a:off x="685800" y="2130425"/>
            <a:ext cx="7772400" cy="1470025"/>
          </a:xfrm>
        </p:spPr>
        <p:txBody>
          <a:bodyPr/>
          <a:lstStyle/>
          <a:p>
            <a:r>
              <a:t>Click to edit Master title style</a:t>
            </a:r>
          </a:p>
        </p:txBody>
      </p:sp>
      <p:sp>
        <p:nvSpPr>
          <p:cNvPr id="3" name="Subtitle 2">
            <a:extLst>
              <a:ext uri="{FF2B5EF4-FFF2-40B4-BE49-F238E27FC236}">
                <a16:creationId xmlns:a16="http://schemas.microsoft.com/office/drawing/2014/main" id="{B405FCA2-7822-44CC-9EFA-B43C16E8FF0B}"/>
              </a:ext>
            </a:extLst>
          </p:cNvPr>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B74CD2F5-7B2A-4EAE-8A52-E521CB509C35}"/>
              </a:ext>
            </a:extLst>
          </p:cNvPr>
          <p:cNvSpPr>
            <a:spLocks noGrp="1"/>
          </p:cNvSpPr>
          <p:nvPr>
            <p:ph type="dt" idx="10"/>
          </p:nvPr>
        </p:nvSpPr>
        <p:spPr/>
        <p:txBody>
          <a:bodyPr/>
          <a:lstStyle/>
          <a:p>
            <a:fld id="{5BCAD085-E8A6-8845-BD4E-CB4CCA059FC4}" type="datetimeFigureOut">
              <a:t>10/20/2026</a:t>
            </a:fld>
            <a:endParaRPr/>
          </a:p>
        </p:txBody>
      </p:sp>
      <p:sp>
        <p:nvSpPr>
          <p:cNvPr id="5" name="Footer Placeholder 4">
            <a:extLst>
              <a:ext uri="{FF2B5EF4-FFF2-40B4-BE49-F238E27FC236}">
                <a16:creationId xmlns:a16="http://schemas.microsoft.com/office/drawing/2014/main" id="{D05D5F8B-5D2E-42FA-A84F-FE4BE98CF25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A5254484-0B8F-4D0A-85DD-C7288FAE6F11}"/>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B24C6-64B0-4208-A301-2458960271FD}"/>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CE11509E-AE02-4CFA-AC55-F6AA65780C0A}"/>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AD21F0F4-6790-4478-8869-D45C4B7FB7FD}"/>
              </a:ext>
            </a:extLst>
          </p:cNvPr>
          <p:cNvSpPr>
            <a:spLocks noGrp="1"/>
          </p:cNvSpPr>
          <p:nvPr>
            <p:ph type="dt" idx="10"/>
          </p:nvPr>
        </p:nvSpPr>
        <p:spPr/>
        <p:txBody>
          <a:bodyPr/>
          <a:lstStyle/>
          <a:p>
            <a:fld id="{5BCAD085-E8A6-8845-BD4E-CB4CCA059FC4}" type="datetimeFigureOut">
              <a:t>10/20/2026</a:t>
            </a:fld>
            <a:endParaRPr/>
          </a:p>
        </p:txBody>
      </p:sp>
      <p:sp>
        <p:nvSpPr>
          <p:cNvPr id="5" name="Footer Placeholder 4">
            <a:extLst>
              <a:ext uri="{FF2B5EF4-FFF2-40B4-BE49-F238E27FC236}">
                <a16:creationId xmlns:a16="http://schemas.microsoft.com/office/drawing/2014/main" id="{1B653629-E0CC-4DA2-B9EB-2B1830DADA9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6DBFDB06-77A9-4CE9-A6E4-D9FB48159244}"/>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F9E4-22BD-4776-9CFA-043B0AB48FD6}"/>
              </a:ext>
            </a:extLst>
          </p:cNvPr>
          <p:cNvSpPr>
            <a:spLocks noGrp="1"/>
          </p:cNvSpPr>
          <p:nvPr>
            <p:ph type="title"/>
          </p:nvPr>
        </p:nvSpPr>
        <p:spPr>
          <a:xfrm>
            <a:off x="722313" y="4406900"/>
            <a:ext cx="7772400" cy="1362075"/>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E77C2112-89BE-4D83-9931-A2AB53FF2C6B}"/>
              </a:ext>
            </a:extLst>
          </p:cNvPr>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C0D9C24D-664A-449A-84E4-32ABB71B0C50}"/>
              </a:ext>
            </a:extLst>
          </p:cNvPr>
          <p:cNvSpPr>
            <a:spLocks noGrp="1"/>
          </p:cNvSpPr>
          <p:nvPr>
            <p:ph type="dt" idx="10"/>
          </p:nvPr>
        </p:nvSpPr>
        <p:spPr/>
        <p:txBody>
          <a:bodyPr/>
          <a:lstStyle/>
          <a:p>
            <a:fld id="{5BCAD085-E8A6-8845-BD4E-CB4CCA059FC4}" type="datetimeFigureOut">
              <a:t>10/20/2026</a:t>
            </a:fld>
            <a:endParaRPr/>
          </a:p>
        </p:txBody>
      </p:sp>
      <p:sp>
        <p:nvSpPr>
          <p:cNvPr id="5" name="Footer Placeholder 4">
            <a:extLst>
              <a:ext uri="{FF2B5EF4-FFF2-40B4-BE49-F238E27FC236}">
                <a16:creationId xmlns:a16="http://schemas.microsoft.com/office/drawing/2014/main" id="{5E3C78EE-ACCC-4447-9CD8-A017CE1AECC0}"/>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4569F625-5994-4B91-9EF0-CA05AD27B406}"/>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2638F-1CD9-4B11-B593-CE2AB862801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A3A3ACEF-00FF-45F9-A4FF-D673ECF4365E}"/>
              </a:ext>
            </a:extLst>
          </p:cNvPr>
          <p:cNvSpPr>
            <a:spLocks noGrp="1"/>
          </p:cNvSpPr>
          <p:nvPr>
            <p:ph idx="1"/>
          </p:nvPr>
        </p:nvSpPr>
        <p:spPr>
          <a:xfrm>
            <a:off x="457200" y="1600200"/>
            <a:ext cx="4038600" cy="4525963"/>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32463FD-E138-4283-BBDF-39C1ACF5362E}"/>
              </a:ext>
            </a:extLst>
          </p:cNvPr>
          <p:cNvSpPr>
            <a:spLocks noGrp="1"/>
          </p:cNvSpPr>
          <p:nvPr>
            <p:ph idx="2"/>
          </p:nvPr>
        </p:nvSpPr>
        <p:spPr>
          <a:xfrm>
            <a:off x="4648200" y="1600200"/>
            <a:ext cx="4038600" cy="4525963"/>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B27AEBAE-5FAB-445F-A63B-83D27A3854AE}"/>
              </a:ext>
            </a:extLst>
          </p:cNvPr>
          <p:cNvSpPr>
            <a:spLocks noGrp="1"/>
          </p:cNvSpPr>
          <p:nvPr>
            <p:ph type="dt" idx="10"/>
          </p:nvPr>
        </p:nvSpPr>
        <p:spPr/>
        <p:txBody>
          <a:bodyPr/>
          <a:lstStyle/>
          <a:p>
            <a:fld id="{5BCAD085-E8A6-8845-BD4E-CB4CCA059FC4}" type="datetimeFigureOut">
              <a:t>10/20/2026</a:t>
            </a:fld>
            <a:endParaRPr/>
          </a:p>
        </p:txBody>
      </p:sp>
      <p:sp>
        <p:nvSpPr>
          <p:cNvPr id="6" name="Footer Placeholder 5">
            <a:extLst>
              <a:ext uri="{FF2B5EF4-FFF2-40B4-BE49-F238E27FC236}">
                <a16:creationId xmlns:a16="http://schemas.microsoft.com/office/drawing/2014/main" id="{D8328C7F-3704-41B3-840C-2F9AC6EA6692}"/>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8B860804-7EEA-4A84-A072-4CB1786B65D7}"/>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C752-443C-464B-811E-8E93E5C10580}"/>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6488C171-87F6-43E1-AF56-F0AF87B5F04C}"/>
              </a:ext>
            </a:extLst>
          </p:cNvPr>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442004EF-A3FA-4067-ABE7-E9F777CBFFD8}"/>
              </a:ext>
            </a:extLst>
          </p:cNvPr>
          <p:cNvSpPr>
            <a:spLocks noGrp="1"/>
          </p:cNvSpPr>
          <p:nvPr>
            <p:ph idx="2"/>
          </p:nvPr>
        </p:nvSpPr>
        <p:spPr>
          <a:xfrm>
            <a:off x="457200" y="2174875"/>
            <a:ext cx="4040188"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B5A7098F-AC5C-4584-A6BD-635802854AC2}"/>
              </a:ext>
            </a:extLst>
          </p:cNvPr>
          <p:cNvSpPr>
            <a:spLocks noGrp="1"/>
          </p:cNvSpPr>
          <p:nvPr>
            <p:ph type="body"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823B3DB-C24F-4155-8153-B44516B40886}"/>
              </a:ext>
            </a:extLst>
          </p:cNvPr>
          <p:cNvSpPr>
            <a:spLocks noGrp="1"/>
          </p:cNvSpPr>
          <p:nvPr>
            <p:ph idx="4"/>
          </p:nvPr>
        </p:nvSpPr>
        <p:spPr>
          <a:xfrm>
            <a:off x="4645025" y="2174875"/>
            <a:ext cx="4041775"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F2E1D369-FBFD-492D-981B-FECBDDC4B482}"/>
              </a:ext>
            </a:extLst>
          </p:cNvPr>
          <p:cNvSpPr>
            <a:spLocks noGrp="1"/>
          </p:cNvSpPr>
          <p:nvPr>
            <p:ph type="dt" idx="10"/>
          </p:nvPr>
        </p:nvSpPr>
        <p:spPr/>
        <p:txBody>
          <a:bodyPr/>
          <a:lstStyle/>
          <a:p>
            <a:fld id="{5BCAD085-E8A6-8845-BD4E-CB4CCA059FC4}" type="datetimeFigureOut">
              <a:t>10/20/2026</a:t>
            </a:fld>
            <a:endParaRPr/>
          </a:p>
        </p:txBody>
      </p:sp>
      <p:sp>
        <p:nvSpPr>
          <p:cNvPr id="8" name="Footer Placeholder 7">
            <a:extLst>
              <a:ext uri="{FF2B5EF4-FFF2-40B4-BE49-F238E27FC236}">
                <a16:creationId xmlns:a16="http://schemas.microsoft.com/office/drawing/2014/main" id="{915E2CD0-87E4-4CE2-AA78-E2E67E9C8B3B}"/>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C57307AD-CD1B-44A6-B324-1C59D53A956C}"/>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EBB08-B137-4356-911E-D3408593BB03}"/>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035A4BBF-4237-4A04-B355-9BCDBDADE155}"/>
              </a:ext>
            </a:extLst>
          </p:cNvPr>
          <p:cNvSpPr>
            <a:spLocks noGrp="1"/>
          </p:cNvSpPr>
          <p:nvPr>
            <p:ph type="dt" idx="10"/>
          </p:nvPr>
        </p:nvSpPr>
        <p:spPr/>
        <p:txBody>
          <a:bodyPr/>
          <a:lstStyle/>
          <a:p>
            <a:fld id="{5BCAD085-E8A6-8845-BD4E-CB4CCA059FC4}" type="datetimeFigureOut">
              <a:t>10/20/2026</a:t>
            </a:fld>
            <a:endParaRPr/>
          </a:p>
        </p:txBody>
      </p:sp>
      <p:sp>
        <p:nvSpPr>
          <p:cNvPr id="4" name="Footer Placeholder 3">
            <a:extLst>
              <a:ext uri="{FF2B5EF4-FFF2-40B4-BE49-F238E27FC236}">
                <a16:creationId xmlns:a16="http://schemas.microsoft.com/office/drawing/2014/main" id="{4588ECBE-360A-41C7-9158-8CAF69D7634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221DA853-7EA2-45AF-88DB-6B9736B7E9EB}"/>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F84199-7931-4569-84DC-40F78743E5EC}"/>
              </a:ext>
            </a:extLst>
          </p:cNvPr>
          <p:cNvSpPr>
            <a:spLocks noGrp="1"/>
          </p:cNvSpPr>
          <p:nvPr>
            <p:ph type="dt" idx="10"/>
          </p:nvPr>
        </p:nvSpPr>
        <p:spPr/>
        <p:txBody>
          <a:bodyPr/>
          <a:lstStyle/>
          <a:p>
            <a:fld id="{5BCAD085-E8A6-8845-BD4E-CB4CCA059FC4}" type="datetimeFigureOut">
              <a:t>10/20/2026</a:t>
            </a:fld>
            <a:endParaRPr/>
          </a:p>
        </p:txBody>
      </p:sp>
      <p:sp>
        <p:nvSpPr>
          <p:cNvPr id="3" name="Footer Placeholder 2">
            <a:extLst>
              <a:ext uri="{FF2B5EF4-FFF2-40B4-BE49-F238E27FC236}">
                <a16:creationId xmlns:a16="http://schemas.microsoft.com/office/drawing/2014/main" id="{CAD8B1BD-0106-4584-8B50-52E979CFECE3}"/>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FF797AFE-65B6-42B7-9326-7BCFA7A92CF3}"/>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55312-7F06-41FD-AFED-D51DD89341E2}"/>
              </a:ext>
            </a:extLst>
          </p:cNvPr>
          <p:cNvSpPr>
            <a:spLocks noGrp="1"/>
          </p:cNvSpPr>
          <p:nvPr>
            <p:ph type="title"/>
          </p:nvPr>
        </p:nvSpPr>
        <p:spPr>
          <a:xfrm>
            <a:off x="457200" y="273050"/>
            <a:ext cx="3008313" cy="1162050"/>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6C1DD744-91A4-43D6-9BED-A4227AE3FC11}"/>
              </a:ext>
            </a:extLst>
          </p:cNvPr>
          <p:cNvSpPr>
            <a:spLocks noGrp="1"/>
          </p:cNvSpPr>
          <p:nvPr>
            <p:ph idx="1"/>
          </p:nvPr>
        </p:nvSpPr>
        <p:spPr>
          <a:xfrm>
            <a:off x="3575050" y="273050"/>
            <a:ext cx="5111750" cy="5853113"/>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8B8DFD63-FE21-463D-BB1E-1D088A3A21C4}"/>
              </a:ext>
            </a:extLst>
          </p:cNvPr>
          <p:cNvSpPr>
            <a:spLocks noGrp="1"/>
          </p:cNvSpPr>
          <p:nvPr>
            <p:ph type="body"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8F3F2A1C-8740-4E88-8F57-3AD726BB4476}"/>
              </a:ext>
            </a:extLst>
          </p:cNvPr>
          <p:cNvSpPr>
            <a:spLocks noGrp="1"/>
          </p:cNvSpPr>
          <p:nvPr>
            <p:ph type="dt" idx="10"/>
          </p:nvPr>
        </p:nvSpPr>
        <p:spPr/>
        <p:txBody>
          <a:bodyPr/>
          <a:lstStyle/>
          <a:p>
            <a:fld id="{5BCAD085-E8A6-8845-BD4E-CB4CCA059FC4}" type="datetimeFigureOut">
              <a:t>10/20/2026</a:t>
            </a:fld>
            <a:endParaRPr/>
          </a:p>
        </p:txBody>
      </p:sp>
      <p:sp>
        <p:nvSpPr>
          <p:cNvPr id="6" name="Footer Placeholder 5">
            <a:extLst>
              <a:ext uri="{FF2B5EF4-FFF2-40B4-BE49-F238E27FC236}">
                <a16:creationId xmlns:a16="http://schemas.microsoft.com/office/drawing/2014/main" id="{ED8A05AF-2098-4599-A4D3-28BE50B5A34F}"/>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96CEC58D-A1E0-4601-9C0B-E7FAFDC2018F}"/>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66B85-7EBD-457C-9560-88D695BA66FE}"/>
              </a:ext>
            </a:extLst>
          </p:cNvPr>
          <p:cNvSpPr>
            <a:spLocks noGrp="1"/>
          </p:cNvSpPr>
          <p:nvPr>
            <p:ph type="title"/>
          </p:nvPr>
        </p:nvSpPr>
        <p:spPr>
          <a:xfrm>
            <a:off x="1792288" y="4800600"/>
            <a:ext cx="5486400" cy="566738"/>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2E1D807A-32BD-4108-89E3-5555DA94823E}"/>
              </a:ext>
            </a:extLst>
          </p:cNvPr>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4521F967-FCEA-48E9-9517-6F35E084945A}"/>
              </a:ext>
            </a:extLst>
          </p:cNvPr>
          <p:cNvSpPr>
            <a:spLocks noGrp="1"/>
          </p:cNvSpPr>
          <p:nvPr>
            <p:ph type="body"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E89C3938-F6B0-4BF2-8A5C-D446652766FF}"/>
              </a:ext>
            </a:extLst>
          </p:cNvPr>
          <p:cNvSpPr>
            <a:spLocks noGrp="1"/>
          </p:cNvSpPr>
          <p:nvPr>
            <p:ph type="dt" idx="10"/>
          </p:nvPr>
        </p:nvSpPr>
        <p:spPr/>
        <p:txBody>
          <a:bodyPr/>
          <a:lstStyle/>
          <a:p>
            <a:fld id="{5BCAD085-E8A6-8845-BD4E-CB4CCA059FC4}" type="datetimeFigureOut">
              <a:t>10/20/2026</a:t>
            </a:fld>
            <a:endParaRPr/>
          </a:p>
        </p:txBody>
      </p:sp>
      <p:sp>
        <p:nvSpPr>
          <p:cNvPr id="6" name="Footer Placeholder 5">
            <a:extLst>
              <a:ext uri="{FF2B5EF4-FFF2-40B4-BE49-F238E27FC236}">
                <a16:creationId xmlns:a16="http://schemas.microsoft.com/office/drawing/2014/main" id="{5812EDAF-4B4F-4F88-879A-6B1EB4FEEF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13BC087A-DDA6-48C0-B589-4D6FE8B38CBF}"/>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05BE0-D931-4DE3-9544-0A6684DF3782}"/>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D4452BAD-C490-415C-92D7-3551C62A861E}"/>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F95BB2C-FC24-4E61-9982-4D3DB3B6C6A4}"/>
              </a:ext>
            </a:extLst>
          </p:cNvPr>
          <p:cNvSpPr>
            <a:spLocks noGrp="1"/>
          </p:cNvSpPr>
          <p:nvPr>
            <p:ph type="dt" idx="10"/>
          </p:nvPr>
        </p:nvSpPr>
        <p:spPr/>
        <p:txBody>
          <a:bodyPr/>
          <a:lstStyle/>
          <a:p>
            <a:fld id="{5BCAD085-E8A6-8845-BD4E-CB4CCA059FC4}" type="datetimeFigureOut">
              <a:t>10/20/2026</a:t>
            </a:fld>
            <a:endParaRPr/>
          </a:p>
        </p:txBody>
      </p:sp>
      <p:sp>
        <p:nvSpPr>
          <p:cNvPr id="5" name="Footer Placeholder 4">
            <a:extLst>
              <a:ext uri="{FF2B5EF4-FFF2-40B4-BE49-F238E27FC236}">
                <a16:creationId xmlns:a16="http://schemas.microsoft.com/office/drawing/2014/main" id="{CEC46E45-FC1F-4B6D-B4E8-7E345C60DA53}"/>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92A5F16-AF01-4903-AD9F-BCAD71CDA034}"/>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6D33DD-F49D-40B5-9005-3F6C9200E51E}"/>
              </a:ext>
            </a:extLst>
          </p:cNvPr>
          <p:cNvSpPr>
            <a:spLocks noGrp="1"/>
          </p:cNvSpPr>
          <p:nvPr>
            <p:ph type="title"/>
          </p:nvPr>
        </p:nvSpPr>
        <p:spPr>
          <a:xfrm>
            <a:off x="6629400" y="274638"/>
            <a:ext cx="2057400" cy="5851525"/>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B5DF8465-D00F-4C65-B159-8D3A5C72D399}"/>
              </a:ext>
            </a:extLst>
          </p:cNvPr>
          <p:cNvSpPr>
            <a:spLocks noGrp="1"/>
          </p:cNvSpPr>
          <p:nvPr>
            <p:ph type="body" idx="1"/>
          </p:nvPr>
        </p:nvSpPr>
        <p:spPr>
          <a:xfrm>
            <a:off x="457200" y="274638"/>
            <a:ext cx="6019800" cy="5851525"/>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F4E286-14F4-4F85-860A-746B372A5E0E}"/>
              </a:ext>
            </a:extLst>
          </p:cNvPr>
          <p:cNvSpPr>
            <a:spLocks noGrp="1"/>
          </p:cNvSpPr>
          <p:nvPr>
            <p:ph type="dt" idx="10"/>
          </p:nvPr>
        </p:nvSpPr>
        <p:spPr/>
        <p:txBody>
          <a:bodyPr/>
          <a:lstStyle/>
          <a:p>
            <a:fld id="{5BCAD085-E8A6-8845-BD4E-CB4CCA059FC4}" type="datetimeFigureOut">
              <a:t>10/20/2026</a:t>
            </a:fld>
            <a:endParaRPr/>
          </a:p>
        </p:txBody>
      </p:sp>
      <p:sp>
        <p:nvSpPr>
          <p:cNvPr id="5" name="Footer Placeholder 4">
            <a:extLst>
              <a:ext uri="{FF2B5EF4-FFF2-40B4-BE49-F238E27FC236}">
                <a16:creationId xmlns:a16="http://schemas.microsoft.com/office/drawing/2014/main" id="{F7D135FB-2D03-448B-94A0-E304865BB4A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FD23DD61-583D-4A2C-948F-448EB8130032}"/>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5D7DB0-0158-404A-A81C-2BDB2B16A9F4}"/>
              </a:ext>
            </a:extLst>
          </p:cNvPr>
          <p:cNvSpPr>
            <a:spLocks noGrp="1"/>
          </p:cNvSpPr>
          <p:nvPr>
            <p:ph type="title"/>
          </p:nvPr>
        </p:nvSpPr>
        <p:spPr>
          <a:xfrm>
            <a:off x="457200" y="274638"/>
            <a:ext cx="8229600" cy="114300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E4A035B4-C4C9-4F8D-B999-C59607B231E7}"/>
              </a:ext>
            </a:extLst>
          </p:cNvPr>
          <p:cNvSpPr>
            <a:spLocks noGrp="1"/>
          </p:cNvSpPr>
          <p:nvPr>
            <p:ph type="body" idx="1"/>
          </p:nvPr>
        </p:nvSpPr>
        <p:spPr>
          <a:xfrm>
            <a:off x="457200" y="1600200"/>
            <a:ext cx="8229600" cy="4525963"/>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89C539E9-C891-41AA-AE25-D76348348D87}"/>
              </a:ext>
            </a:extLst>
          </p:cNvPr>
          <p:cNvSpPr>
            <a:spLocks noGrp="1"/>
          </p:cNvSpPr>
          <p:nvPr>
            <p:ph type="dt" idx="2"/>
          </p:nvPr>
        </p:nvSpPr>
        <p:spPr>
          <a:xfrm>
            <a:off x="457200" y="6356350"/>
            <a:ext cx="21336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5BCAD085-E8A6-8845-BD4E-CB4CCA059FC4}" type="datetimeFigureOut">
              <a:t>10/20/2026</a:t>
            </a:fld>
            <a:endParaRPr/>
          </a:p>
        </p:txBody>
      </p:sp>
      <p:sp>
        <p:nvSpPr>
          <p:cNvPr id="5" name="Footer Placeholder 4">
            <a:extLst>
              <a:ext uri="{FF2B5EF4-FFF2-40B4-BE49-F238E27FC236}">
                <a16:creationId xmlns:a16="http://schemas.microsoft.com/office/drawing/2014/main" id="{5C19E48D-D015-465D-8048-95F6D98754AA}"/>
              </a:ext>
            </a:extLst>
          </p:cNvPr>
          <p:cNvSpPr>
            <a:spLocks noGrp="1"/>
          </p:cNvSpPr>
          <p:nvPr>
            <p:ph type="ftr" idx="3"/>
          </p:nvPr>
        </p:nvSpPr>
        <p:spPr>
          <a:xfrm>
            <a:off x="3124200" y="6356350"/>
            <a:ext cx="28956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97759DA9-3602-43BA-805A-07CB9E35B28A}"/>
              </a:ext>
            </a:extLst>
          </p:cNvPr>
          <p:cNvSpPr>
            <a:spLocks noGrp="1"/>
          </p:cNvSpPr>
          <p:nvPr>
            <p:ph type="sldNum" idx="4"/>
          </p:nvPr>
        </p:nvSpPr>
        <p:spPr>
          <a:xfrm>
            <a:off x="6553200" y="6356350"/>
            <a:ext cx="21336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C1FF6DA9-008F-8B48-92A6-B652298478BF}"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a:spcBef>
          <a:spcPct val="0"/>
        </a:spcBef>
        <a:buNone/>
        <a:defRPr sz="4400" kern="1200">
          <a:solidFill>
            <a:schemeClr val="tx1"/>
          </a:solidFill>
          <a:latin typeface="+mj-lt"/>
          <a:ea typeface="+mj-lt"/>
          <a:cs typeface="+mj-lt"/>
        </a:defRPr>
      </a:lvl1pPr>
    </p:titleStyle>
    <p:bodyStyle>
      <a:lvl1pPr marL="342900" indent="-342900" algn="l" defTabSz="457200">
        <a:spcBef>
          <a:spcPct val="20000"/>
        </a:spcBef>
        <a:buFont typeface="Arial"/>
        <a:buChar char="•"/>
        <a:defRPr sz="3200" kern="1200">
          <a:solidFill>
            <a:schemeClr val="tx1"/>
          </a:solidFill>
          <a:latin typeface="+mn-lt"/>
          <a:ea typeface="+mn-lt"/>
          <a:cs typeface="+mn-lt"/>
        </a:defRPr>
      </a:lvl1pPr>
      <a:lvl2pPr marL="742950" indent="-285750" algn="l" defTabSz="457200">
        <a:spcBef>
          <a:spcPct val="20000"/>
        </a:spcBef>
        <a:buFont typeface="Arial"/>
        <a:buChar char="–"/>
        <a:defRPr sz="2800" kern="1200">
          <a:solidFill>
            <a:schemeClr val="tx1"/>
          </a:solidFill>
          <a:latin typeface="+mn-lt"/>
          <a:ea typeface="+mn-lt"/>
          <a:cs typeface="+mn-lt"/>
        </a:defRPr>
      </a:lvl2pPr>
      <a:lvl3pPr marL="1143000" indent="-228600" algn="l" defTabSz="457200">
        <a:spcBef>
          <a:spcPct val="20000"/>
        </a:spcBef>
        <a:buFont typeface="Arial"/>
        <a:buChar char="•"/>
        <a:defRPr sz="2400" kern="1200">
          <a:solidFill>
            <a:schemeClr val="tx1"/>
          </a:solidFill>
          <a:latin typeface="+mn-lt"/>
          <a:ea typeface="+mn-lt"/>
          <a:cs typeface="+mn-lt"/>
        </a:defRPr>
      </a:lvl3pPr>
      <a:lvl4pPr marL="1600200" indent="-228600" algn="l" defTabSz="457200">
        <a:spcBef>
          <a:spcPct val="20000"/>
        </a:spcBef>
        <a:buFont typeface="Arial"/>
        <a:buChar char="–"/>
        <a:defRPr sz="2000" kern="1200">
          <a:solidFill>
            <a:schemeClr val="tx1"/>
          </a:solidFill>
          <a:latin typeface="+mn-lt"/>
          <a:ea typeface="+mn-lt"/>
          <a:cs typeface="+mn-lt"/>
        </a:defRPr>
      </a:lvl4pPr>
      <a:lvl5pPr marL="2057400" indent="-228600" algn="l" defTabSz="457200">
        <a:spcBef>
          <a:spcPct val="20000"/>
        </a:spcBef>
        <a:buFont typeface="Arial"/>
        <a:buChar char="»"/>
        <a:defRPr sz="2000" kern="1200">
          <a:solidFill>
            <a:schemeClr val="tx1"/>
          </a:solidFill>
          <a:latin typeface="+mn-lt"/>
          <a:ea typeface="+mn-lt"/>
          <a:cs typeface="+mn-lt"/>
        </a:defRPr>
      </a:lvl5pPr>
      <a:lvl6pPr marL="2514600" indent="-228600" algn="l" defTabSz="457200">
        <a:spcBef>
          <a:spcPct val="20000"/>
        </a:spcBef>
        <a:buFont typeface="Arial"/>
        <a:buChar char="•"/>
        <a:defRPr sz="2000" kern="1200">
          <a:solidFill>
            <a:schemeClr val="tx1"/>
          </a:solidFill>
          <a:latin typeface="+mn-lt"/>
          <a:ea typeface="+mn-lt"/>
          <a:cs typeface="+mn-lt"/>
        </a:defRPr>
      </a:lvl6pPr>
      <a:lvl7pPr marL="2971800" indent="-228600" algn="l" defTabSz="457200">
        <a:spcBef>
          <a:spcPct val="20000"/>
        </a:spcBef>
        <a:buFont typeface="Arial"/>
        <a:buChar char="•"/>
        <a:defRPr sz="2000" kern="1200">
          <a:solidFill>
            <a:schemeClr val="tx1"/>
          </a:solidFill>
          <a:latin typeface="+mn-lt"/>
          <a:ea typeface="+mn-lt"/>
          <a:cs typeface="+mn-lt"/>
        </a:defRPr>
      </a:lvl7pPr>
      <a:lvl8pPr marL="3429000" indent="-228600" algn="l" defTabSz="457200">
        <a:spcBef>
          <a:spcPct val="20000"/>
        </a:spcBef>
        <a:buFont typeface="Arial"/>
        <a:buChar char="•"/>
        <a:defRPr sz="2000" kern="1200">
          <a:solidFill>
            <a:schemeClr val="tx1"/>
          </a:solidFill>
          <a:latin typeface="+mn-lt"/>
          <a:ea typeface="+mn-lt"/>
          <a:cs typeface="+mn-lt"/>
        </a:defRPr>
      </a:lvl8pPr>
      <a:lvl9pPr marL="3886200" indent="-228600" algn="l" defTabSz="457200">
        <a:spcBef>
          <a:spcPct val="20000"/>
        </a:spcBef>
        <a:buFont typeface="Arial"/>
        <a:buChar char="•"/>
        <a:defRPr sz="2000" kern="1200">
          <a:solidFill>
            <a:schemeClr val="tx1"/>
          </a:solidFill>
          <a:latin typeface="+mn-lt"/>
          <a:ea typeface="+mn-lt"/>
          <a:cs typeface="+mn-lt"/>
        </a:defRPr>
      </a:lvl9pPr>
    </p:bodyStyle>
    <p:otherStyle>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mailto:acso-mil-equip@acgov.or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lum/>
          </a:blip>
          <a:srcRect/>
          <a:stretch>
            <a:fillRect l="-10000" r="-10000"/>
          </a:stretch>
        </a:blipFill>
        <a:effectLst/>
      </p:bgPr>
    </p:bg>
    <p:spTree>
      <p:nvGrpSpPr>
        <p:cNvPr id="1" name=""/>
        <p:cNvGrpSpPr/>
        <p:nvPr/>
      </p:nvGrpSpPr>
      <p:grpSpPr>
        <a:xfrm>
          <a:off x="0" y="0"/>
          <a:ext cx="0" cy="0"/>
          <a:chOff x="0" y="0"/>
          <a:chExt cx="0" cy="0"/>
        </a:xfrm>
      </p:grpSpPr>
      <p:pic>
        <p:nvPicPr>
          <p:cNvPr id="9" name="Picture 1"/>
          <p:cNvPicPr>
            <a:picLocks noChangeAspect="1"/>
          </p:cNvPicPr>
          <p:nvPr/>
        </p:nvPicPr>
        <p:blipFill>
          <a:blip r:embed="rId4"/>
          <a:stretch>
            <a:fillRect/>
          </a:stretch>
        </p:blipFill>
        <p:spPr>
          <a:xfrm>
            <a:off x="-1" y="0"/>
            <a:ext cx="4961467" cy="6858000"/>
          </a:xfrm>
          <a:prstGeom prst="rect">
            <a:avLst/>
          </a:prstGeom>
        </p:spPr>
      </p:pic>
      <p:sp>
        <p:nvSpPr>
          <p:cNvPr id="3" name="TextBox 2">
            <a:extLst>
              <a:ext uri="{FF2B5EF4-FFF2-40B4-BE49-F238E27FC236}">
                <a16:creationId xmlns:a16="http://schemas.microsoft.com/office/drawing/2014/main" id="{EF0D5949-83AD-72F3-1E70-ACF6487907A2}"/>
              </a:ext>
            </a:extLst>
          </p:cNvPr>
          <p:cNvSpPr>
            <a:spLocks noGrp="1"/>
          </p:cNvSpPr>
          <p:nvPr/>
        </p:nvSpPr>
        <p:spPr>
          <a:xfrm>
            <a:off x="5184598" y="981166"/>
            <a:ext cx="7040880" cy="502920"/>
          </a:xfrm>
          <a:prstGeom prst="rect">
            <a:avLst/>
          </a:prstGeom>
          <a:noFill/>
        </p:spPr>
        <p:txBody>
          <a:bodyPr wrap="square" lIns="27432" tIns="27432" rIns="27432" bIns="27432" anchor="t">
            <a:spAutoFit/>
          </a:bodyPr>
          <a:lstStyle/>
          <a:p>
            <a:pPr algn="l">
              <a:buNone/>
              <a:defRPr sz="2400" b="1">
                <a:solidFill>
                  <a:srgbClr val="FFD838"/>
                </a:solidFill>
                <a:latin typeface="Arial"/>
                <a:ea typeface="Arial"/>
                <a:cs typeface="Arial"/>
              </a:defRPr>
            </a:pPr>
            <a:r>
              <a:t>2025–2026</a:t>
            </a:r>
          </a:p>
        </p:txBody>
      </p:sp>
      <p:sp>
        <p:nvSpPr>
          <p:cNvPr id="4" name="TextBox 3">
            <a:extLst>
              <a:ext uri="{FF2B5EF4-FFF2-40B4-BE49-F238E27FC236}">
                <a16:creationId xmlns:a16="http://schemas.microsoft.com/office/drawing/2014/main" id="{88C970B3-C3A8-BD81-D8FA-F751990C0416}"/>
              </a:ext>
            </a:extLst>
          </p:cNvPr>
          <p:cNvSpPr>
            <a:spLocks noGrp="1"/>
          </p:cNvSpPr>
          <p:nvPr/>
        </p:nvSpPr>
        <p:spPr>
          <a:xfrm>
            <a:off x="5166310" y="1484086"/>
            <a:ext cx="7545106" cy="1286506"/>
          </a:xfrm>
          <a:prstGeom prst="rect">
            <a:avLst/>
          </a:prstGeom>
          <a:noFill/>
        </p:spPr>
        <p:txBody>
          <a:bodyPr wrap="square" lIns="27432" tIns="27432" rIns="27432" bIns="27432" anchor="t">
            <a:spAutoFit/>
          </a:bodyPr>
          <a:lstStyle/>
          <a:p>
            <a:pPr algn="l">
              <a:buNone/>
              <a:defRPr sz="3300" b="1">
                <a:solidFill>
                  <a:srgbClr val="F8F8F8"/>
                </a:solidFill>
                <a:latin typeface="Arial"/>
                <a:ea typeface="Arial"/>
                <a:cs typeface="Arial"/>
              </a:defRPr>
            </a:pPr>
            <a:r>
              <a:rPr sz="4000" dirty="0"/>
              <a:t>ANNUAL MILITARY</a:t>
            </a:r>
            <a:br>
              <a:rPr sz="4000" dirty="0"/>
            </a:br>
            <a:r>
              <a:rPr sz="4000" dirty="0"/>
              <a:t>EQUIPMENT REPORT</a:t>
            </a:r>
          </a:p>
        </p:txBody>
      </p:sp>
      <p:sp>
        <p:nvSpPr>
          <p:cNvPr id="5" name="TextBox 4">
            <a:extLst>
              <a:ext uri="{FF2B5EF4-FFF2-40B4-BE49-F238E27FC236}">
                <a16:creationId xmlns:a16="http://schemas.microsoft.com/office/drawing/2014/main" id="{C85587D0-0A07-A746-04FF-04B9D9F45FCD}"/>
              </a:ext>
            </a:extLst>
          </p:cNvPr>
          <p:cNvSpPr>
            <a:spLocks noGrp="1"/>
          </p:cNvSpPr>
          <p:nvPr/>
        </p:nvSpPr>
        <p:spPr>
          <a:xfrm>
            <a:off x="5166310" y="2837398"/>
            <a:ext cx="7950509" cy="301621"/>
          </a:xfrm>
          <a:prstGeom prst="rect">
            <a:avLst/>
          </a:prstGeom>
          <a:noFill/>
        </p:spPr>
        <p:txBody>
          <a:bodyPr wrap="square" lIns="27432" tIns="27432" rIns="27432" bIns="27432" anchor="t">
            <a:spAutoFit/>
          </a:bodyPr>
          <a:lstStyle/>
          <a:p>
            <a:pPr algn="l">
              <a:buNone/>
              <a:defRPr sz="2200" b="0">
                <a:solidFill>
                  <a:srgbClr val="B8B8B8"/>
                </a:solidFill>
                <a:latin typeface="Arial"/>
                <a:ea typeface="Arial"/>
                <a:cs typeface="Arial"/>
              </a:defRPr>
            </a:pPr>
            <a:r>
              <a:rPr sz="1600" dirty="0"/>
              <a:t>Use, Inventory,</a:t>
            </a:r>
            <a:r>
              <a:rPr lang="en-US" sz="1600" dirty="0"/>
              <a:t> </a:t>
            </a:r>
            <a:r>
              <a:rPr sz="1600" dirty="0"/>
              <a:t>and Proposed Equipment Changes</a:t>
            </a:r>
          </a:p>
        </p:txBody>
      </p:sp>
      <p:pic>
        <p:nvPicPr>
          <p:cNvPr id="7" name="Picture 6" descr="Qr code&#10;&#10;Description automatically generated">
            <a:extLst>
              <a:ext uri="{FF2B5EF4-FFF2-40B4-BE49-F238E27FC236}">
                <a16:creationId xmlns:a16="http://schemas.microsoft.com/office/drawing/2014/main" id="{A6B68267-F68C-17DD-93CD-3CC8EAFACD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40578" y="4760338"/>
            <a:ext cx="1717022" cy="1717022"/>
          </a:xfrm>
          <a:prstGeom prst="rect">
            <a:avLst/>
          </a:prstGeom>
        </p:spPr>
      </p:pic>
    </p:spTree>
    <p:extLst>
      <p:ext uri="{BB962C8B-B14F-4D97-AF65-F5344CB8AC3E}">
        <p14:creationId xmlns:p14="http://schemas.microsoft.com/office/powerpoint/2010/main" val="4058477835"/>
      </p:ext>
    </p:extLst>
  </p:cSld>
  <p:clrMapOvr>
    <a:masterClrMapping/>
  </p:clrMapOvr>
  <mc:AlternateContent xmlns:mc="http://schemas.openxmlformats.org/markup-compatibility/2006" xmlns:p14="http://schemas.microsoft.com/office/powerpoint/2010/main">
    <mc:Choice Requires="p14">
      <p:transition spd="slow" p14:dur="2000" advTm="1691"/>
    </mc:Choice>
    <mc:Fallback xmlns="">
      <p:transition spd="slow" advTm="169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500C8-B295-4D3D-BCD2-54EC183907C9}"/>
              </a:ext>
            </a:extLst>
          </p:cNvPr>
          <p:cNvSpPr>
            <a:spLocks noGrp="1"/>
          </p:cNvSpPr>
          <p:nvPr/>
        </p:nvSpPr>
        <p:spPr>
          <a:xfrm>
            <a:off x="340356" y="6651751"/>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5" name="Rectangle 4">
            <a:extLst>
              <a:ext uri="{FF2B5EF4-FFF2-40B4-BE49-F238E27FC236}">
                <a16:creationId xmlns:a16="http://schemas.microsoft.com/office/drawing/2014/main" id="{3A69A9AC-ECBB-4F97-8DE4-F64AAC98A1DA}"/>
              </a:ext>
            </a:extLst>
          </p:cNvPr>
          <p:cNvSpPr>
            <a:spLocks noGrp="1"/>
          </p:cNvSpPr>
          <p:nvPr/>
        </p:nvSpPr>
        <p:spPr>
          <a:xfrm>
            <a:off x="819150" y="2089917"/>
            <a:ext cx="10572750" cy="914400"/>
          </a:xfrm>
          <a:prstGeom prst="rect">
            <a:avLst/>
          </a:prstGeom>
          <a:noFill/>
          <a:ln w="0">
            <a:noFill/>
          </a:ln>
        </p:spPr>
        <p:txBody>
          <a:bodyPr>
            <a:noAutofit/>
          </a:bodyPr>
          <a:lstStyle/>
          <a:p>
            <a:pPr>
              <a:defRPr sz="1875">
                <a:solidFill>
                  <a:srgbClr val="F8F8F8"/>
                </a:solidFill>
                <a:latin typeface="Arial"/>
                <a:ea typeface="Arial"/>
                <a:cs typeface="Arial"/>
              </a:defRPr>
            </a:pPr>
            <a:r>
              <a:rPr lang="en-US" sz="1875" dirty="0">
                <a:solidFill>
                  <a:srgbClr val="F8F8F8"/>
                </a:solidFill>
                <a:latin typeface="Arial"/>
                <a:ea typeface="Arial"/>
                <a:cs typeface="Arial"/>
              </a:rPr>
              <a:t>This report explains what equipment ACSO has, how it was used, what it cost, and what changes are being requested. Tonight is also an opportunity to ask questions and share concerns.</a:t>
            </a:r>
            <a:endParaRPr sz="1875" dirty="0">
              <a:solidFill>
                <a:srgbClr val="F8F8F8"/>
              </a:solidFill>
              <a:latin typeface="Arial"/>
              <a:ea typeface="Arial"/>
              <a:cs typeface="Arial"/>
            </a:endParaRPr>
          </a:p>
        </p:txBody>
      </p:sp>
      <p:sp>
        <p:nvSpPr>
          <p:cNvPr id="6" name="Rectangle 5">
            <a:extLst>
              <a:ext uri="{FF2B5EF4-FFF2-40B4-BE49-F238E27FC236}">
                <a16:creationId xmlns:a16="http://schemas.microsoft.com/office/drawing/2014/main" id="{753D07F1-1030-42F8-988E-4B61FF043349}"/>
              </a:ext>
            </a:extLst>
          </p:cNvPr>
          <p:cNvSpPr>
            <a:spLocks noGrp="1"/>
          </p:cNvSpPr>
          <p:nvPr/>
        </p:nvSpPr>
        <p:spPr>
          <a:xfrm>
            <a:off x="800100" y="3206853"/>
            <a:ext cx="9910889" cy="914400"/>
          </a:xfrm>
          <a:prstGeom prst="rect">
            <a:avLst/>
          </a:prstGeom>
          <a:noFill/>
          <a:ln w="0">
            <a:noFill/>
          </a:ln>
        </p:spPr>
        <p:txBody>
          <a:bodyPr>
            <a:noAutofit/>
          </a:bodyPr>
          <a:lstStyle/>
          <a:p>
            <a:pPr>
              <a:defRPr sz="1875">
                <a:solidFill>
                  <a:srgbClr val="F8F8F8"/>
                </a:solidFill>
                <a:latin typeface="Arial"/>
                <a:ea typeface="Arial"/>
                <a:cs typeface="Arial"/>
              </a:defRPr>
            </a:pPr>
            <a:r>
              <a:rPr lang="en-US" dirty="0"/>
              <a:t>“Military equipment” is a term defined by state law. It includes equipment such as drones, robots, armored vehicles, and certain firearms and munitions. It does not necessarily mean the equipment came from the military.</a:t>
            </a:r>
            <a:endParaRPr sz="1875" dirty="0">
              <a:solidFill>
                <a:srgbClr val="F8F8F8"/>
              </a:solidFill>
              <a:latin typeface="Arial"/>
              <a:ea typeface="Arial"/>
              <a:cs typeface="Arial"/>
            </a:endParaRPr>
          </a:p>
        </p:txBody>
      </p:sp>
      <p:sp>
        <p:nvSpPr>
          <p:cNvPr id="8" name="TextBox 6">
            <a:extLst>
              <a:ext uri="{FF2B5EF4-FFF2-40B4-BE49-F238E27FC236}">
                <a16:creationId xmlns:a16="http://schemas.microsoft.com/office/drawing/2014/main" id="{D8D6034E-F16B-12D8-AB40-DCDD6237D6EF}"/>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WHY WE ARE HERE</a:t>
            </a:r>
            <a:endParaRPr sz="2600" dirty="0">
              <a:solidFill>
                <a:srgbClr val="FFD838"/>
              </a:solidFill>
            </a:endParaRPr>
          </a:p>
        </p:txBody>
      </p:sp>
    </p:spTree>
    <p:extLst>
      <p:ext uri="{BB962C8B-B14F-4D97-AF65-F5344CB8AC3E}">
        <p14:creationId xmlns:p14="http://schemas.microsoft.com/office/powerpoint/2010/main" val="2050037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58F1A4-6C88-402A-877D-90C7E9CFD172}"/>
              </a:ext>
            </a:extLst>
          </p:cNvPr>
          <p:cNvSpPr>
            <a:spLocks noGrp="1"/>
          </p:cNvSpPr>
          <p:nvPr/>
        </p:nvSpPr>
        <p:spPr>
          <a:xfrm>
            <a:off x="348828" y="6643287"/>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5" name="Rounded Rectangle 4">
            <a:extLst>
              <a:ext uri="{FF2B5EF4-FFF2-40B4-BE49-F238E27FC236}">
                <a16:creationId xmlns:a16="http://schemas.microsoft.com/office/drawing/2014/main" id="{A1F466CE-ACA3-4537-90A5-B9DBE1280D25}"/>
              </a:ext>
            </a:extLst>
          </p:cNvPr>
          <p:cNvSpPr>
            <a:spLocks noGrp="1"/>
          </p:cNvSpPr>
          <p:nvPr/>
        </p:nvSpPr>
        <p:spPr>
          <a:xfrm>
            <a:off x="603227" y="1811861"/>
            <a:ext cx="2606040" cy="141732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153AFD55-64A9-41A0-A30C-C7BAA9EDB0AA}"/>
              </a:ext>
            </a:extLst>
          </p:cNvPr>
          <p:cNvSpPr>
            <a:spLocks noGrp="1"/>
          </p:cNvSpPr>
          <p:nvPr/>
        </p:nvSpPr>
        <p:spPr>
          <a:xfrm>
            <a:off x="712955" y="2074382"/>
            <a:ext cx="2386584" cy="532453"/>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dirty="0">
                <a:solidFill>
                  <a:srgbClr val="FFC000"/>
                </a:solidFill>
              </a:rPr>
              <a:t>1,201</a:t>
            </a:r>
          </a:p>
        </p:txBody>
      </p:sp>
      <p:sp>
        <p:nvSpPr>
          <p:cNvPr id="7" name="TextBox 6">
            <a:extLst>
              <a:ext uri="{FF2B5EF4-FFF2-40B4-BE49-F238E27FC236}">
                <a16:creationId xmlns:a16="http://schemas.microsoft.com/office/drawing/2014/main" id="{6D8D49D2-31D8-4998-9CC3-83B461F1979A}"/>
              </a:ext>
            </a:extLst>
          </p:cNvPr>
          <p:cNvSpPr>
            <a:spLocks noGrp="1"/>
          </p:cNvSpPr>
          <p:nvPr/>
        </p:nvSpPr>
        <p:spPr>
          <a:xfrm>
            <a:off x="740387" y="2641177"/>
            <a:ext cx="2331720" cy="486287"/>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dirty="0"/>
              <a:t>Total o</a:t>
            </a:r>
            <a:r>
              <a:rPr dirty="0"/>
              <a:t>peration</a:t>
            </a:r>
            <a:r>
              <a:rPr lang="en-US" dirty="0"/>
              <a:t>al equipment uses </a:t>
            </a:r>
            <a:endParaRPr dirty="0"/>
          </a:p>
        </p:txBody>
      </p:sp>
      <p:sp>
        <p:nvSpPr>
          <p:cNvPr id="8" name="Rounded Rectangle 7">
            <a:extLst>
              <a:ext uri="{FF2B5EF4-FFF2-40B4-BE49-F238E27FC236}">
                <a16:creationId xmlns:a16="http://schemas.microsoft.com/office/drawing/2014/main" id="{B864EAA5-84CE-47BC-848F-80919FF770A8}"/>
              </a:ext>
            </a:extLst>
          </p:cNvPr>
          <p:cNvSpPr>
            <a:spLocks noGrp="1"/>
          </p:cNvSpPr>
          <p:nvPr/>
        </p:nvSpPr>
        <p:spPr>
          <a:xfrm>
            <a:off x="3383003" y="1811861"/>
            <a:ext cx="2606040" cy="141732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TextBox 8">
            <a:extLst>
              <a:ext uri="{FF2B5EF4-FFF2-40B4-BE49-F238E27FC236}">
                <a16:creationId xmlns:a16="http://schemas.microsoft.com/office/drawing/2014/main" id="{78895C6D-B1EB-4553-B33B-8C047AD63B46}"/>
              </a:ext>
            </a:extLst>
          </p:cNvPr>
          <p:cNvSpPr>
            <a:spLocks noGrp="1"/>
          </p:cNvSpPr>
          <p:nvPr/>
        </p:nvSpPr>
        <p:spPr>
          <a:xfrm>
            <a:off x="3492731" y="2074382"/>
            <a:ext cx="2386584" cy="532453"/>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dirty="0">
                <a:solidFill>
                  <a:srgbClr val="FFC000"/>
                </a:solidFill>
              </a:rPr>
              <a:t>1,032</a:t>
            </a:r>
          </a:p>
        </p:txBody>
      </p:sp>
      <p:sp>
        <p:nvSpPr>
          <p:cNvPr id="10" name="TextBox 9">
            <a:extLst>
              <a:ext uri="{FF2B5EF4-FFF2-40B4-BE49-F238E27FC236}">
                <a16:creationId xmlns:a16="http://schemas.microsoft.com/office/drawing/2014/main" id="{352F52BE-A6A3-4C37-B2E8-BC9F3A1E3084}"/>
              </a:ext>
            </a:extLst>
          </p:cNvPr>
          <p:cNvSpPr>
            <a:spLocks noGrp="1"/>
          </p:cNvSpPr>
          <p:nvPr/>
        </p:nvSpPr>
        <p:spPr>
          <a:xfrm>
            <a:off x="3520163" y="2645882"/>
            <a:ext cx="2331720" cy="270843"/>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dirty="0"/>
              <a:t>Drone</a:t>
            </a:r>
            <a:r>
              <a:rPr dirty="0"/>
              <a:t> deployments</a:t>
            </a:r>
          </a:p>
        </p:txBody>
      </p:sp>
      <p:sp>
        <p:nvSpPr>
          <p:cNvPr id="11" name="Rounded Rectangle 10">
            <a:extLst>
              <a:ext uri="{FF2B5EF4-FFF2-40B4-BE49-F238E27FC236}">
                <a16:creationId xmlns:a16="http://schemas.microsoft.com/office/drawing/2014/main" id="{EE36CEE2-B078-4C5A-A689-34D92C46D9EA}"/>
              </a:ext>
            </a:extLst>
          </p:cNvPr>
          <p:cNvSpPr>
            <a:spLocks noGrp="1"/>
          </p:cNvSpPr>
          <p:nvPr/>
        </p:nvSpPr>
        <p:spPr>
          <a:xfrm>
            <a:off x="6162779" y="1811861"/>
            <a:ext cx="2606040" cy="141732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TextBox 11">
            <a:extLst>
              <a:ext uri="{FF2B5EF4-FFF2-40B4-BE49-F238E27FC236}">
                <a16:creationId xmlns:a16="http://schemas.microsoft.com/office/drawing/2014/main" id="{059AAA6B-5B66-47AA-82AD-F76A26089E66}"/>
              </a:ext>
            </a:extLst>
          </p:cNvPr>
          <p:cNvSpPr>
            <a:spLocks noGrp="1"/>
          </p:cNvSpPr>
          <p:nvPr/>
        </p:nvSpPr>
        <p:spPr>
          <a:xfrm>
            <a:off x="6272507" y="2074382"/>
            <a:ext cx="2386584" cy="532453"/>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lang="en-US" dirty="0">
                <a:solidFill>
                  <a:srgbClr val="FFC000"/>
                </a:solidFill>
              </a:rPr>
              <a:t>6,825</a:t>
            </a:r>
            <a:endParaRPr dirty="0">
              <a:solidFill>
                <a:srgbClr val="FFC000"/>
              </a:solidFill>
            </a:endParaRPr>
          </a:p>
        </p:txBody>
      </p:sp>
      <p:sp>
        <p:nvSpPr>
          <p:cNvPr id="13" name="TextBox 12">
            <a:extLst>
              <a:ext uri="{FF2B5EF4-FFF2-40B4-BE49-F238E27FC236}">
                <a16:creationId xmlns:a16="http://schemas.microsoft.com/office/drawing/2014/main" id="{97123237-A1C4-4A2D-92A1-85E344D8A476}"/>
              </a:ext>
            </a:extLst>
          </p:cNvPr>
          <p:cNvSpPr>
            <a:spLocks noGrp="1"/>
          </p:cNvSpPr>
          <p:nvPr/>
        </p:nvSpPr>
        <p:spPr>
          <a:xfrm>
            <a:off x="6231359" y="2657896"/>
            <a:ext cx="2468880" cy="270843"/>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dirty="0"/>
              <a:t>Employee training hours</a:t>
            </a:r>
            <a:endParaRPr dirty="0"/>
          </a:p>
        </p:txBody>
      </p:sp>
      <p:sp>
        <p:nvSpPr>
          <p:cNvPr id="14" name="Rounded Rectangle 13">
            <a:extLst>
              <a:ext uri="{FF2B5EF4-FFF2-40B4-BE49-F238E27FC236}">
                <a16:creationId xmlns:a16="http://schemas.microsoft.com/office/drawing/2014/main" id="{A44F2AEF-FFD8-4738-A5A2-9EFE7C09EA75}"/>
              </a:ext>
            </a:extLst>
          </p:cNvPr>
          <p:cNvSpPr>
            <a:spLocks noGrp="1"/>
          </p:cNvSpPr>
          <p:nvPr/>
        </p:nvSpPr>
        <p:spPr>
          <a:xfrm>
            <a:off x="8942555" y="1811861"/>
            <a:ext cx="2606040" cy="141732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5" name="TextBox 14">
            <a:extLst>
              <a:ext uri="{FF2B5EF4-FFF2-40B4-BE49-F238E27FC236}">
                <a16:creationId xmlns:a16="http://schemas.microsoft.com/office/drawing/2014/main" id="{FB1819C8-7D88-4C40-BFD8-F51CBAAE926C}"/>
              </a:ext>
            </a:extLst>
          </p:cNvPr>
          <p:cNvSpPr>
            <a:spLocks noGrp="1"/>
          </p:cNvSpPr>
          <p:nvPr/>
        </p:nvSpPr>
        <p:spPr>
          <a:xfrm>
            <a:off x="9052283" y="2074382"/>
            <a:ext cx="2386584" cy="532453"/>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dirty="0">
                <a:solidFill>
                  <a:srgbClr val="FFC000"/>
                </a:solidFill>
              </a:rPr>
              <a:t>$</a:t>
            </a:r>
            <a:r>
              <a:rPr lang="en-US" dirty="0">
                <a:solidFill>
                  <a:srgbClr val="FFC000"/>
                </a:solidFill>
              </a:rPr>
              <a:t>62,096</a:t>
            </a:r>
            <a:endParaRPr dirty="0">
              <a:solidFill>
                <a:srgbClr val="FFC000"/>
              </a:solidFill>
            </a:endParaRPr>
          </a:p>
        </p:txBody>
      </p:sp>
      <p:sp>
        <p:nvSpPr>
          <p:cNvPr id="16" name="TextBox 15">
            <a:extLst>
              <a:ext uri="{FF2B5EF4-FFF2-40B4-BE49-F238E27FC236}">
                <a16:creationId xmlns:a16="http://schemas.microsoft.com/office/drawing/2014/main" id="{D9F40068-AF41-4F48-B8F8-BEE115CFA80A}"/>
              </a:ext>
            </a:extLst>
          </p:cNvPr>
          <p:cNvSpPr>
            <a:spLocks noGrp="1"/>
          </p:cNvSpPr>
          <p:nvPr/>
        </p:nvSpPr>
        <p:spPr>
          <a:xfrm>
            <a:off x="9079715" y="2645882"/>
            <a:ext cx="2331720" cy="270843"/>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dirty="0"/>
              <a:t>Outside course fees</a:t>
            </a:r>
            <a:endParaRPr dirty="0"/>
          </a:p>
        </p:txBody>
      </p:sp>
      <p:sp>
        <p:nvSpPr>
          <p:cNvPr id="17" name="Rounded Rectangle 16">
            <a:extLst>
              <a:ext uri="{FF2B5EF4-FFF2-40B4-BE49-F238E27FC236}">
                <a16:creationId xmlns:a16="http://schemas.microsoft.com/office/drawing/2014/main" id="{DAC25816-80C1-47CB-AB3E-09235C624E58}"/>
              </a:ext>
            </a:extLst>
          </p:cNvPr>
          <p:cNvSpPr>
            <a:spLocks noGrp="1"/>
          </p:cNvSpPr>
          <p:nvPr/>
        </p:nvSpPr>
        <p:spPr>
          <a:xfrm>
            <a:off x="1993392" y="3758055"/>
            <a:ext cx="3886200" cy="141732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8" name="TextBox 17">
            <a:extLst>
              <a:ext uri="{FF2B5EF4-FFF2-40B4-BE49-F238E27FC236}">
                <a16:creationId xmlns:a16="http://schemas.microsoft.com/office/drawing/2014/main" id="{247897F2-9ED9-4876-B60B-DDC3A9A3AA93}"/>
              </a:ext>
            </a:extLst>
          </p:cNvPr>
          <p:cNvSpPr>
            <a:spLocks noGrp="1"/>
          </p:cNvSpPr>
          <p:nvPr/>
        </p:nvSpPr>
        <p:spPr>
          <a:xfrm>
            <a:off x="2103120" y="4020573"/>
            <a:ext cx="3666744" cy="532453"/>
          </a:xfrm>
          <a:prstGeom prst="rect">
            <a:avLst/>
          </a:prstGeom>
          <a:noFill/>
        </p:spPr>
        <p:txBody>
          <a:bodyPr wrap="square" lIns="27432" tIns="27432" rIns="27432" bIns="27432" anchor="t">
            <a:spAutoFit/>
          </a:bodyPr>
          <a:lstStyle/>
          <a:p>
            <a:pPr algn="ctr">
              <a:buNone/>
              <a:defRPr sz="3100" b="1">
                <a:solidFill>
                  <a:srgbClr val="6BBE5C"/>
                </a:solidFill>
                <a:latin typeface="Arial"/>
                <a:ea typeface="Arial"/>
                <a:cs typeface="Arial"/>
              </a:defRPr>
            </a:pPr>
            <a:r>
              <a:rPr dirty="0">
                <a:solidFill>
                  <a:schemeClr val="accent3"/>
                </a:solidFill>
              </a:rPr>
              <a:t>0</a:t>
            </a:r>
          </a:p>
        </p:txBody>
      </p:sp>
      <p:sp>
        <p:nvSpPr>
          <p:cNvPr id="19" name="TextBox 18">
            <a:extLst>
              <a:ext uri="{FF2B5EF4-FFF2-40B4-BE49-F238E27FC236}">
                <a16:creationId xmlns:a16="http://schemas.microsoft.com/office/drawing/2014/main" id="{D127EE90-B218-4CAE-8EF1-97C66C7A28A5}"/>
              </a:ext>
            </a:extLst>
          </p:cNvPr>
          <p:cNvSpPr>
            <a:spLocks noGrp="1"/>
          </p:cNvSpPr>
          <p:nvPr/>
        </p:nvSpPr>
        <p:spPr>
          <a:xfrm>
            <a:off x="2130552" y="4544439"/>
            <a:ext cx="3611880" cy="475488"/>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t>Complaints or concerns</a:t>
            </a:r>
          </a:p>
        </p:txBody>
      </p:sp>
      <p:sp>
        <p:nvSpPr>
          <p:cNvPr id="20" name="Rounded Rectangle 19">
            <a:extLst>
              <a:ext uri="{FF2B5EF4-FFF2-40B4-BE49-F238E27FC236}">
                <a16:creationId xmlns:a16="http://schemas.microsoft.com/office/drawing/2014/main" id="{90C2D2DA-F72A-4CA2-BC09-6AA52A2BD449}"/>
              </a:ext>
            </a:extLst>
          </p:cNvPr>
          <p:cNvSpPr>
            <a:spLocks noGrp="1"/>
          </p:cNvSpPr>
          <p:nvPr/>
        </p:nvSpPr>
        <p:spPr>
          <a:xfrm>
            <a:off x="6309360" y="3758055"/>
            <a:ext cx="3886200" cy="141732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1" name="TextBox 20">
            <a:extLst>
              <a:ext uri="{FF2B5EF4-FFF2-40B4-BE49-F238E27FC236}">
                <a16:creationId xmlns:a16="http://schemas.microsoft.com/office/drawing/2014/main" id="{C07238FC-F70A-45C5-9C94-A9D9A86ECCD0}"/>
              </a:ext>
            </a:extLst>
          </p:cNvPr>
          <p:cNvSpPr>
            <a:spLocks noGrp="1"/>
          </p:cNvSpPr>
          <p:nvPr/>
        </p:nvSpPr>
        <p:spPr>
          <a:xfrm>
            <a:off x="6419088" y="4020573"/>
            <a:ext cx="3666744" cy="532453"/>
          </a:xfrm>
          <a:prstGeom prst="rect">
            <a:avLst/>
          </a:prstGeom>
          <a:noFill/>
        </p:spPr>
        <p:txBody>
          <a:bodyPr wrap="square" lIns="27432" tIns="27432" rIns="27432" bIns="27432" anchor="t">
            <a:spAutoFit/>
          </a:bodyPr>
          <a:lstStyle/>
          <a:p>
            <a:pPr algn="ctr">
              <a:buNone/>
              <a:defRPr sz="3100" b="1">
                <a:solidFill>
                  <a:srgbClr val="6BBE5C"/>
                </a:solidFill>
                <a:latin typeface="Arial"/>
                <a:ea typeface="Arial"/>
                <a:cs typeface="Arial"/>
              </a:defRPr>
            </a:pPr>
            <a:r>
              <a:rPr dirty="0">
                <a:solidFill>
                  <a:schemeClr val="accent3"/>
                </a:solidFill>
              </a:rPr>
              <a:t>0</a:t>
            </a:r>
          </a:p>
        </p:txBody>
      </p:sp>
      <p:sp>
        <p:nvSpPr>
          <p:cNvPr id="22" name="TextBox 21">
            <a:extLst>
              <a:ext uri="{FF2B5EF4-FFF2-40B4-BE49-F238E27FC236}">
                <a16:creationId xmlns:a16="http://schemas.microsoft.com/office/drawing/2014/main" id="{5DCFFEA6-B807-4269-8185-C6C7FABE0485}"/>
              </a:ext>
            </a:extLst>
          </p:cNvPr>
          <p:cNvSpPr>
            <a:spLocks noGrp="1"/>
          </p:cNvSpPr>
          <p:nvPr/>
        </p:nvSpPr>
        <p:spPr>
          <a:xfrm>
            <a:off x="6446520" y="4544439"/>
            <a:ext cx="3611880" cy="475488"/>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t>Policy violations identified</a:t>
            </a:r>
          </a:p>
        </p:txBody>
      </p:sp>
      <p:sp>
        <p:nvSpPr>
          <p:cNvPr id="23" name="TextBox 22">
            <a:extLst>
              <a:ext uri="{FF2B5EF4-FFF2-40B4-BE49-F238E27FC236}">
                <a16:creationId xmlns:a16="http://schemas.microsoft.com/office/drawing/2014/main" id="{BCFDB2A4-C2DB-45C1-8B3E-218E9BD6EBE0}"/>
              </a:ext>
            </a:extLst>
          </p:cNvPr>
          <p:cNvSpPr>
            <a:spLocks noGrp="1"/>
          </p:cNvSpPr>
          <p:nvPr/>
        </p:nvSpPr>
        <p:spPr>
          <a:xfrm>
            <a:off x="955221" y="5532062"/>
            <a:ext cx="10262507" cy="794064"/>
          </a:xfrm>
          <a:prstGeom prst="rect">
            <a:avLst/>
          </a:prstGeom>
          <a:noFill/>
        </p:spPr>
        <p:txBody>
          <a:bodyPr wrap="square" lIns="27432" tIns="27432" rIns="27432" bIns="27432" anchor="t">
            <a:spAutoFit/>
          </a:bodyPr>
          <a:lstStyle/>
          <a:p>
            <a:pPr algn="ctr">
              <a:buNone/>
              <a:defRPr sz="1600" b="0">
                <a:solidFill>
                  <a:srgbClr val="B8B8B8"/>
                </a:solidFill>
                <a:latin typeface="Arial"/>
                <a:ea typeface="Arial"/>
                <a:cs typeface="Arial"/>
              </a:defRPr>
            </a:pPr>
            <a:r>
              <a:rPr lang="en-US" dirty="0"/>
              <a:t>We recorded 1,201 equipment uses during the reporting period. This does not mean 1,201 separate incidents. One incident can involve multiple equipment uses, including more than one drone deployment. Drones accounted for most of the recorded activity.</a:t>
            </a:r>
            <a:endParaRPr dirty="0"/>
          </a:p>
        </p:txBody>
      </p:sp>
      <p:sp>
        <p:nvSpPr>
          <p:cNvPr id="25" name="TextBox 6">
            <a:extLst>
              <a:ext uri="{FF2B5EF4-FFF2-40B4-BE49-F238E27FC236}">
                <a16:creationId xmlns:a16="http://schemas.microsoft.com/office/drawing/2014/main" id="{39528C1E-54E3-69B4-E0FE-0578E6826CF9}"/>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REPORT AT A GLANCE</a:t>
            </a:r>
            <a:endParaRPr sz="2600" dirty="0">
              <a:solidFill>
                <a:srgbClr val="FFD838"/>
              </a:solidFill>
            </a:endParaRPr>
          </a:p>
        </p:txBody>
      </p:sp>
    </p:spTree>
    <p:extLst>
      <p:ext uri="{BB962C8B-B14F-4D97-AF65-F5344CB8AC3E}">
        <p14:creationId xmlns:p14="http://schemas.microsoft.com/office/powerpoint/2010/main" val="158345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7290M Mini Bang | Officer">
            <a:extLst>
              <a:ext uri="{FF2B5EF4-FFF2-40B4-BE49-F238E27FC236}">
                <a16:creationId xmlns:a16="http://schemas.microsoft.com/office/drawing/2014/main" id="{7E2730C1-9F71-394E-0EF7-F8EB7B42979E}"/>
              </a:ext>
            </a:extLst>
          </p:cNvPr>
          <p:cNvPicPr>
            <a:picLocks noChangeAspect="1"/>
          </p:cNvPicPr>
          <p:nvPr/>
        </p:nvPicPr>
        <p:blipFill>
          <a:blip r:embed="rId3"/>
          <a:srcRect l="16039" r="15417"/>
          <a:stretch>
            <a:fillRect/>
          </a:stretch>
        </p:blipFill>
        <p:spPr>
          <a:xfrm>
            <a:off x="6416942" y="1867304"/>
            <a:ext cx="2163698" cy="1721243"/>
          </a:xfrm>
          <a:prstGeom prst="rect">
            <a:avLst/>
          </a:prstGeom>
        </p:spPr>
      </p:pic>
      <p:sp>
        <p:nvSpPr>
          <p:cNvPr id="3" name="TextBox 2">
            <a:extLst>
              <a:ext uri="{FF2B5EF4-FFF2-40B4-BE49-F238E27FC236}">
                <a16:creationId xmlns:a16="http://schemas.microsoft.com/office/drawing/2014/main" id="{593E3E7A-8B31-5275-542B-376DC3937FE4}"/>
              </a:ext>
            </a:extLst>
          </p:cNvPr>
          <p:cNvSpPr>
            <a:spLocks noGrp="1"/>
          </p:cNvSpPr>
          <p:nvPr/>
        </p:nvSpPr>
        <p:spPr>
          <a:xfrm>
            <a:off x="340357" y="6643286"/>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16" name="TextBox 15">
            <a:extLst>
              <a:ext uri="{FF2B5EF4-FFF2-40B4-BE49-F238E27FC236}">
                <a16:creationId xmlns:a16="http://schemas.microsoft.com/office/drawing/2014/main" id="{67338029-FD5B-736A-8638-2A593D6A3B6B}"/>
              </a:ext>
            </a:extLst>
          </p:cNvPr>
          <p:cNvSpPr>
            <a:spLocks noGrp="1"/>
          </p:cNvSpPr>
          <p:nvPr/>
        </p:nvSpPr>
        <p:spPr>
          <a:xfrm>
            <a:off x="8961373" y="5351604"/>
            <a:ext cx="3050528" cy="547842"/>
          </a:xfrm>
          <a:prstGeom prst="rect">
            <a:avLst/>
          </a:prstGeom>
          <a:noFill/>
        </p:spPr>
        <p:txBody>
          <a:bodyPr wrap="square" lIns="27432" tIns="27432" rIns="27432" bIns="27432" anchor="t">
            <a:spAutoFit/>
          </a:bodyPr>
          <a:lstStyle/>
          <a:p>
            <a:pPr>
              <a:buNone/>
              <a:defRPr sz="1600" b="1">
                <a:solidFill>
                  <a:srgbClr val="F8F8F8"/>
                </a:solidFill>
                <a:latin typeface="Arial"/>
                <a:ea typeface="Arial"/>
                <a:cs typeface="Arial"/>
              </a:defRPr>
            </a:pPr>
            <a:r>
              <a:rPr lang="en-US" dirty="0"/>
              <a:t>Transport Bomb Squad Personnel &amp; Equipment</a:t>
            </a:r>
            <a:endParaRPr dirty="0"/>
          </a:p>
        </p:txBody>
      </p:sp>
      <p:sp>
        <p:nvSpPr>
          <p:cNvPr id="20" name="TextBox 19">
            <a:extLst>
              <a:ext uri="{FF2B5EF4-FFF2-40B4-BE49-F238E27FC236}">
                <a16:creationId xmlns:a16="http://schemas.microsoft.com/office/drawing/2014/main" id="{9B6E0B8A-B543-4DC3-342E-3E68BE0C553E}"/>
              </a:ext>
            </a:extLst>
          </p:cNvPr>
          <p:cNvSpPr>
            <a:spLocks noGrp="1"/>
          </p:cNvSpPr>
          <p:nvPr/>
        </p:nvSpPr>
        <p:spPr>
          <a:xfrm>
            <a:off x="8691683" y="3397847"/>
            <a:ext cx="3389273" cy="301621"/>
          </a:xfrm>
          <a:prstGeom prst="rect">
            <a:avLst/>
          </a:prstGeom>
          <a:noFill/>
        </p:spPr>
        <p:txBody>
          <a:bodyPr wrap="square" lIns="27432" tIns="27432" rIns="27432" bIns="27432" anchor="t">
            <a:spAutoFit/>
          </a:bodyPr>
          <a:lstStyle/>
          <a:p>
            <a:pPr algn="ctr">
              <a:buNone/>
              <a:defRPr sz="1600" b="1">
                <a:solidFill>
                  <a:srgbClr val="F8F8F8"/>
                </a:solidFill>
                <a:latin typeface="Arial"/>
                <a:ea typeface="Arial"/>
                <a:cs typeface="Arial"/>
              </a:defRPr>
            </a:pPr>
            <a:r>
              <a:rPr lang="en-US" dirty="0"/>
              <a:t>Light and Sound distraction</a:t>
            </a:r>
            <a:endParaRPr dirty="0"/>
          </a:p>
        </p:txBody>
      </p:sp>
      <p:pic>
        <p:nvPicPr>
          <p:cNvPr id="45" name="Picture 8"/>
          <p:cNvPicPr>
            <a:picLocks noChangeAspect="1"/>
          </p:cNvPicPr>
          <p:nvPr/>
        </p:nvPicPr>
        <p:blipFill>
          <a:blip r:embed="rId4"/>
          <a:srcRect t="18324" b="23915"/>
          <a:stretch>
            <a:fillRect/>
          </a:stretch>
        </p:blipFill>
        <p:spPr>
          <a:xfrm>
            <a:off x="687490" y="4169818"/>
            <a:ext cx="2139696" cy="1718733"/>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195406EF-7631-52F8-90B3-88AA80E05E68}"/>
              </a:ext>
            </a:extLst>
          </p:cNvPr>
          <p:cNvSpPr>
            <a:spLocks noGrp="1"/>
          </p:cNvSpPr>
          <p:nvPr/>
        </p:nvSpPr>
        <p:spPr>
          <a:xfrm>
            <a:off x="2833470" y="3311699"/>
            <a:ext cx="2941589" cy="301621"/>
          </a:xfrm>
          <a:prstGeom prst="rect">
            <a:avLst/>
          </a:prstGeom>
          <a:noFill/>
        </p:spPr>
        <p:txBody>
          <a:bodyPr wrap="square" lIns="27432" tIns="27432" rIns="27432" bIns="27432" anchor="t">
            <a:spAutoFit/>
          </a:bodyPr>
          <a:lstStyle/>
          <a:p>
            <a:pPr algn="ctr">
              <a:buNone/>
              <a:defRPr sz="1600" b="1">
                <a:solidFill>
                  <a:srgbClr val="F8F8F8"/>
                </a:solidFill>
                <a:latin typeface="Arial"/>
                <a:ea typeface="Arial"/>
                <a:cs typeface="Arial"/>
              </a:defRPr>
            </a:pPr>
            <a:r>
              <a:rPr lang="en-US" dirty="0"/>
              <a:t>Aerial Views | Searches</a:t>
            </a:r>
            <a:endParaRPr dirty="0"/>
          </a:p>
        </p:txBody>
      </p:sp>
      <p:sp>
        <p:nvSpPr>
          <p:cNvPr id="17" name="TextBox 16">
            <a:extLst>
              <a:ext uri="{FF2B5EF4-FFF2-40B4-BE49-F238E27FC236}">
                <a16:creationId xmlns:a16="http://schemas.microsoft.com/office/drawing/2014/main" id="{6729251A-AD8F-3DC9-D39B-5379320917B0}"/>
              </a:ext>
            </a:extLst>
          </p:cNvPr>
          <p:cNvSpPr>
            <a:spLocks noGrp="1"/>
          </p:cNvSpPr>
          <p:nvPr/>
        </p:nvSpPr>
        <p:spPr>
          <a:xfrm>
            <a:off x="2649050" y="2948522"/>
            <a:ext cx="2139696" cy="363176"/>
          </a:xfrm>
          <a:prstGeom prst="rect">
            <a:avLst/>
          </a:prstGeom>
          <a:noFill/>
        </p:spPr>
        <p:txBody>
          <a:bodyPr wrap="square" lIns="27432" tIns="27432" rIns="27432" bIns="27432" anchor="t">
            <a:spAutoFit/>
          </a:bodyPr>
          <a:lstStyle/>
          <a:p>
            <a:pPr algn="ctr">
              <a:buNone/>
              <a:defRPr sz="2000" b="1">
                <a:solidFill>
                  <a:srgbClr val="FFD838"/>
                </a:solidFill>
                <a:latin typeface="Arial"/>
                <a:ea typeface="Arial"/>
                <a:cs typeface="Arial"/>
              </a:defRPr>
            </a:pPr>
            <a:r>
              <a:rPr dirty="0">
                <a:solidFill>
                  <a:schemeClr val="bg1"/>
                </a:solidFill>
              </a:rPr>
              <a:t>DRONE</a:t>
            </a:r>
            <a:r>
              <a:rPr lang="en-US" dirty="0">
                <a:solidFill>
                  <a:schemeClr val="bg1"/>
                </a:solidFill>
              </a:rPr>
              <a:t>S</a:t>
            </a:r>
            <a:endParaRPr dirty="0">
              <a:solidFill>
                <a:schemeClr val="bg1"/>
              </a:solidFill>
            </a:endParaRPr>
          </a:p>
        </p:txBody>
      </p:sp>
      <p:sp>
        <p:nvSpPr>
          <p:cNvPr id="24" name="TextBox 23">
            <a:extLst>
              <a:ext uri="{FF2B5EF4-FFF2-40B4-BE49-F238E27FC236}">
                <a16:creationId xmlns:a16="http://schemas.microsoft.com/office/drawing/2014/main" id="{228C4500-517A-2EF7-2AEA-44CF15C2CF5D}"/>
              </a:ext>
            </a:extLst>
          </p:cNvPr>
          <p:cNvSpPr>
            <a:spLocks noGrp="1"/>
          </p:cNvSpPr>
          <p:nvPr/>
        </p:nvSpPr>
        <p:spPr>
          <a:xfrm>
            <a:off x="3201283" y="4965771"/>
            <a:ext cx="2859421" cy="670953"/>
          </a:xfrm>
          <a:prstGeom prst="rect">
            <a:avLst/>
          </a:prstGeom>
          <a:noFill/>
        </p:spPr>
        <p:txBody>
          <a:bodyPr wrap="square" lIns="27432" tIns="27432" rIns="27432" bIns="27432" anchor="t">
            <a:spAutoFit/>
          </a:bodyPr>
          <a:lstStyle/>
          <a:p>
            <a:pPr>
              <a:buNone/>
              <a:defRPr sz="2000" b="1">
                <a:solidFill>
                  <a:srgbClr val="FFD838"/>
                </a:solidFill>
                <a:latin typeface="Arial"/>
                <a:ea typeface="Arial"/>
                <a:cs typeface="Arial"/>
              </a:defRPr>
            </a:pPr>
            <a:r>
              <a:rPr lang="en-US" dirty="0">
                <a:solidFill>
                  <a:schemeClr val="bg1"/>
                </a:solidFill>
              </a:rPr>
              <a:t>ARMORED </a:t>
            </a:r>
          </a:p>
          <a:p>
            <a:pPr>
              <a:buNone/>
              <a:defRPr sz="2000" b="1">
                <a:solidFill>
                  <a:srgbClr val="FFD838"/>
                </a:solidFill>
                <a:latin typeface="Arial"/>
                <a:ea typeface="Arial"/>
                <a:cs typeface="Arial"/>
              </a:defRPr>
            </a:pPr>
            <a:r>
              <a:rPr lang="en-US" dirty="0">
                <a:solidFill>
                  <a:schemeClr val="bg1"/>
                </a:solidFill>
              </a:rPr>
              <a:t>RESCUE VEHICLE</a:t>
            </a:r>
            <a:endParaRPr dirty="0">
              <a:solidFill>
                <a:schemeClr val="bg1"/>
              </a:solidFill>
            </a:endParaRPr>
          </a:p>
        </p:txBody>
      </p:sp>
      <p:sp>
        <p:nvSpPr>
          <p:cNvPr id="26" name="TextBox 25">
            <a:extLst>
              <a:ext uri="{FF2B5EF4-FFF2-40B4-BE49-F238E27FC236}">
                <a16:creationId xmlns:a16="http://schemas.microsoft.com/office/drawing/2014/main" id="{E66DD98E-0AFC-E1F1-C610-57521BCC004D}"/>
              </a:ext>
            </a:extLst>
          </p:cNvPr>
          <p:cNvSpPr>
            <a:spLocks noGrp="1"/>
          </p:cNvSpPr>
          <p:nvPr/>
        </p:nvSpPr>
        <p:spPr>
          <a:xfrm>
            <a:off x="2869175" y="5603258"/>
            <a:ext cx="2592732" cy="301621"/>
          </a:xfrm>
          <a:prstGeom prst="rect">
            <a:avLst/>
          </a:prstGeom>
          <a:noFill/>
        </p:spPr>
        <p:txBody>
          <a:bodyPr wrap="square" lIns="27432" tIns="27432" rIns="27432" bIns="27432" anchor="t">
            <a:spAutoFit/>
          </a:bodyPr>
          <a:lstStyle/>
          <a:p>
            <a:pPr algn="ctr">
              <a:buNone/>
              <a:defRPr sz="1600" b="1">
                <a:solidFill>
                  <a:srgbClr val="F8F8F8"/>
                </a:solidFill>
                <a:latin typeface="Arial"/>
                <a:ea typeface="Arial"/>
                <a:cs typeface="Arial"/>
              </a:defRPr>
            </a:pPr>
            <a:r>
              <a:rPr dirty="0"/>
              <a:t>Protection</a:t>
            </a:r>
            <a:r>
              <a:rPr lang="en-US" dirty="0"/>
              <a:t> |</a:t>
            </a:r>
            <a:r>
              <a:rPr dirty="0"/>
              <a:t> </a:t>
            </a:r>
            <a:r>
              <a:rPr lang="en-US" dirty="0"/>
              <a:t>R</a:t>
            </a:r>
            <a:r>
              <a:rPr dirty="0"/>
              <a:t>escue</a:t>
            </a:r>
          </a:p>
        </p:txBody>
      </p:sp>
      <p:sp>
        <p:nvSpPr>
          <p:cNvPr id="29" name="TextBox 28">
            <a:extLst>
              <a:ext uri="{FF2B5EF4-FFF2-40B4-BE49-F238E27FC236}">
                <a16:creationId xmlns:a16="http://schemas.microsoft.com/office/drawing/2014/main" id="{3D4697BC-F36A-1084-F972-EEC0DA98F128}"/>
              </a:ext>
            </a:extLst>
          </p:cNvPr>
          <p:cNvSpPr>
            <a:spLocks noGrp="1"/>
          </p:cNvSpPr>
          <p:nvPr/>
        </p:nvSpPr>
        <p:spPr>
          <a:xfrm>
            <a:off x="8312699" y="2734760"/>
            <a:ext cx="3879301" cy="670953"/>
          </a:xfrm>
          <a:prstGeom prst="rect">
            <a:avLst/>
          </a:prstGeom>
          <a:noFill/>
        </p:spPr>
        <p:txBody>
          <a:bodyPr wrap="square" lIns="27432" tIns="27432" rIns="27432" bIns="27432" anchor="t">
            <a:spAutoFit/>
          </a:bodyPr>
          <a:lstStyle/>
          <a:p>
            <a:pPr algn="ctr">
              <a:buNone/>
              <a:defRPr sz="2000" b="1">
                <a:solidFill>
                  <a:srgbClr val="FFD838"/>
                </a:solidFill>
                <a:latin typeface="Arial"/>
                <a:ea typeface="Arial"/>
                <a:cs typeface="Arial"/>
              </a:defRPr>
            </a:pPr>
            <a:r>
              <a:rPr lang="en-US" dirty="0">
                <a:solidFill>
                  <a:schemeClr val="bg1"/>
                </a:solidFill>
              </a:rPr>
              <a:t>NOISE DISTRACTION</a:t>
            </a:r>
          </a:p>
          <a:p>
            <a:pPr algn="ctr">
              <a:buNone/>
              <a:defRPr sz="2000" b="1">
                <a:solidFill>
                  <a:srgbClr val="FFD838"/>
                </a:solidFill>
                <a:latin typeface="Arial"/>
                <a:ea typeface="Arial"/>
                <a:cs typeface="Arial"/>
              </a:defRPr>
            </a:pPr>
            <a:r>
              <a:rPr lang="en-US" dirty="0">
                <a:solidFill>
                  <a:schemeClr val="bg1"/>
                </a:solidFill>
              </a:rPr>
              <a:t> DEVICES</a:t>
            </a:r>
            <a:endParaRPr dirty="0">
              <a:solidFill>
                <a:schemeClr val="bg1"/>
              </a:solidFill>
            </a:endParaRPr>
          </a:p>
        </p:txBody>
      </p:sp>
      <p:sp>
        <p:nvSpPr>
          <p:cNvPr id="31" name="TextBox 30">
            <a:extLst>
              <a:ext uri="{FF2B5EF4-FFF2-40B4-BE49-F238E27FC236}">
                <a16:creationId xmlns:a16="http://schemas.microsoft.com/office/drawing/2014/main" id="{BDF5B926-B02A-D147-171B-9159ED5B6D28}"/>
              </a:ext>
            </a:extLst>
          </p:cNvPr>
          <p:cNvSpPr>
            <a:spLocks noGrp="1"/>
          </p:cNvSpPr>
          <p:nvPr/>
        </p:nvSpPr>
        <p:spPr>
          <a:xfrm>
            <a:off x="8596967" y="5031068"/>
            <a:ext cx="2481967" cy="363176"/>
          </a:xfrm>
          <a:prstGeom prst="rect">
            <a:avLst/>
          </a:prstGeom>
          <a:noFill/>
        </p:spPr>
        <p:txBody>
          <a:bodyPr wrap="square" lIns="27432" tIns="27432" rIns="27432" bIns="27432" anchor="t">
            <a:spAutoFit/>
          </a:bodyPr>
          <a:lstStyle/>
          <a:p>
            <a:pPr algn="ctr">
              <a:buNone/>
              <a:defRPr sz="2000" b="1">
                <a:solidFill>
                  <a:srgbClr val="FFD838"/>
                </a:solidFill>
                <a:latin typeface="Arial"/>
                <a:ea typeface="Arial"/>
                <a:cs typeface="Arial"/>
              </a:defRPr>
            </a:pPr>
            <a:r>
              <a:rPr dirty="0">
                <a:solidFill>
                  <a:schemeClr val="bg1"/>
                </a:solidFill>
              </a:rPr>
              <a:t>EOD VEHICLE</a:t>
            </a:r>
          </a:p>
        </p:txBody>
      </p:sp>
      <p:pic>
        <p:nvPicPr>
          <p:cNvPr id="52" name="Picture 32"/>
          <p:cNvPicPr>
            <a:picLocks noChangeAspect="1"/>
          </p:cNvPicPr>
          <p:nvPr/>
        </p:nvPicPr>
        <p:blipFill>
          <a:blip r:embed="rId5"/>
          <a:srcRect t="28412" b="13715"/>
          <a:stretch>
            <a:fillRect/>
          </a:stretch>
        </p:blipFill>
        <p:spPr>
          <a:xfrm>
            <a:off x="6441437" y="4167308"/>
            <a:ext cx="2139203" cy="1721243"/>
          </a:xfrm>
          <a:prstGeom prst="rect">
            <a:avLst/>
          </a:prstGeom>
        </p:spPr>
      </p:pic>
      <p:sp>
        <p:nvSpPr>
          <p:cNvPr id="6" name="TextBox 35">
            <a:extLst>
              <a:ext uri="{FF2B5EF4-FFF2-40B4-BE49-F238E27FC236}">
                <a16:creationId xmlns:a16="http://schemas.microsoft.com/office/drawing/2014/main" id="{6BD2D8E8-A8A4-C8E9-ECDA-5D1A08A55FD7}"/>
              </a:ext>
            </a:extLst>
          </p:cNvPr>
          <p:cNvSpPr>
            <a:spLocks noGrp="1"/>
          </p:cNvSpPr>
          <p:nvPr/>
        </p:nvSpPr>
        <p:spPr>
          <a:xfrm>
            <a:off x="2827186" y="1869813"/>
            <a:ext cx="1803808" cy="270843"/>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400" dirty="0">
                <a:solidFill>
                  <a:schemeClr val="accent6">
                    <a:lumMod val="60000"/>
                    <a:lumOff val="40000"/>
                  </a:schemeClr>
                </a:solidFill>
              </a:rPr>
              <a:t>1,032 uses</a:t>
            </a:r>
            <a:endParaRPr sz="1400" dirty="0">
              <a:solidFill>
                <a:schemeClr val="accent6">
                  <a:lumMod val="60000"/>
                  <a:lumOff val="40000"/>
                </a:schemeClr>
              </a:solidFill>
            </a:endParaRPr>
          </a:p>
        </p:txBody>
      </p:sp>
      <p:sp>
        <p:nvSpPr>
          <p:cNvPr id="8" name="TextBox 35">
            <a:extLst>
              <a:ext uri="{FF2B5EF4-FFF2-40B4-BE49-F238E27FC236}">
                <a16:creationId xmlns:a16="http://schemas.microsoft.com/office/drawing/2014/main" id="{F1E68136-6EAC-8AF3-DA3E-FFBB7B8ADC96}"/>
              </a:ext>
            </a:extLst>
          </p:cNvPr>
          <p:cNvSpPr>
            <a:spLocks noGrp="1"/>
          </p:cNvSpPr>
          <p:nvPr/>
        </p:nvSpPr>
        <p:spPr>
          <a:xfrm>
            <a:off x="2832168" y="4186986"/>
            <a:ext cx="1466987" cy="270843"/>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400" dirty="0">
                <a:solidFill>
                  <a:schemeClr val="accent6">
                    <a:lumMod val="60000"/>
                    <a:lumOff val="40000"/>
                  </a:schemeClr>
                </a:solidFill>
              </a:rPr>
              <a:t>34 uses</a:t>
            </a:r>
            <a:endParaRPr sz="1400" dirty="0">
              <a:solidFill>
                <a:schemeClr val="accent6">
                  <a:lumMod val="60000"/>
                  <a:lumOff val="40000"/>
                </a:schemeClr>
              </a:solidFill>
            </a:endParaRPr>
          </a:p>
        </p:txBody>
      </p:sp>
      <p:sp>
        <p:nvSpPr>
          <p:cNvPr id="10" name="TextBox 35">
            <a:extLst>
              <a:ext uri="{FF2B5EF4-FFF2-40B4-BE49-F238E27FC236}">
                <a16:creationId xmlns:a16="http://schemas.microsoft.com/office/drawing/2014/main" id="{FA876963-E8CA-E2E6-D9A5-4AE1A41B4FDC}"/>
              </a:ext>
            </a:extLst>
          </p:cNvPr>
          <p:cNvSpPr>
            <a:spLocks noGrp="1"/>
          </p:cNvSpPr>
          <p:nvPr/>
        </p:nvSpPr>
        <p:spPr>
          <a:xfrm>
            <a:off x="8596331" y="4173178"/>
            <a:ext cx="1466987" cy="270843"/>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400" dirty="0">
                <a:solidFill>
                  <a:schemeClr val="accent6">
                    <a:lumMod val="60000"/>
                    <a:lumOff val="40000"/>
                  </a:schemeClr>
                </a:solidFill>
              </a:rPr>
              <a:t>20 uses</a:t>
            </a:r>
            <a:endParaRPr sz="1400" dirty="0">
              <a:solidFill>
                <a:schemeClr val="accent6">
                  <a:lumMod val="60000"/>
                  <a:lumOff val="40000"/>
                </a:schemeClr>
              </a:solidFill>
            </a:endParaRPr>
          </a:p>
        </p:txBody>
      </p:sp>
      <p:sp>
        <p:nvSpPr>
          <p:cNvPr id="12" name="TextBox 35">
            <a:extLst>
              <a:ext uri="{FF2B5EF4-FFF2-40B4-BE49-F238E27FC236}">
                <a16:creationId xmlns:a16="http://schemas.microsoft.com/office/drawing/2014/main" id="{6ED170CF-AD1B-65C9-F3A3-7E160F3BDAE2}"/>
              </a:ext>
            </a:extLst>
          </p:cNvPr>
          <p:cNvSpPr>
            <a:spLocks noGrp="1"/>
          </p:cNvSpPr>
          <p:nvPr/>
        </p:nvSpPr>
        <p:spPr>
          <a:xfrm>
            <a:off x="8580640" y="1888526"/>
            <a:ext cx="1466987" cy="270843"/>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400" dirty="0">
                <a:solidFill>
                  <a:schemeClr val="accent6">
                    <a:lumMod val="60000"/>
                    <a:lumOff val="40000"/>
                  </a:schemeClr>
                </a:solidFill>
              </a:rPr>
              <a:t>35 uses</a:t>
            </a:r>
            <a:endParaRPr sz="1400" dirty="0">
              <a:solidFill>
                <a:schemeClr val="accent6">
                  <a:lumMod val="60000"/>
                  <a:lumOff val="40000"/>
                </a:schemeClr>
              </a:solidFill>
            </a:endParaRPr>
          </a:p>
        </p:txBody>
      </p:sp>
      <p:pic>
        <p:nvPicPr>
          <p:cNvPr id="9" name="Picture 8">
            <a:extLst>
              <a:ext uri="{FF2B5EF4-FFF2-40B4-BE49-F238E27FC236}">
                <a16:creationId xmlns:a16="http://schemas.microsoft.com/office/drawing/2014/main" id="{A5110315-CD79-5069-9D33-5EDD515EA23A}"/>
              </a:ext>
            </a:extLst>
          </p:cNvPr>
          <p:cNvPicPr>
            <a:picLocks noChangeAspect="1"/>
          </p:cNvPicPr>
          <p:nvPr/>
        </p:nvPicPr>
        <p:blipFill>
          <a:blip r:embed="rId6"/>
          <a:srcRect t="6149" r="1213" b="35609"/>
          <a:stretch>
            <a:fillRect/>
          </a:stretch>
        </p:blipFill>
        <p:spPr>
          <a:xfrm>
            <a:off x="692473" y="1908948"/>
            <a:ext cx="2139695" cy="1704471"/>
          </a:xfrm>
          <a:prstGeom prst="rect">
            <a:avLst/>
          </a:prstGeom>
        </p:spPr>
      </p:pic>
      <p:sp>
        <p:nvSpPr>
          <p:cNvPr id="11" name="TextBox 6">
            <a:extLst>
              <a:ext uri="{FF2B5EF4-FFF2-40B4-BE49-F238E27FC236}">
                <a16:creationId xmlns:a16="http://schemas.microsoft.com/office/drawing/2014/main" id="{E3316D79-6D84-505E-0B65-F9EA9B18F437}"/>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WHAT WE USED MOST AND WHY</a:t>
            </a:r>
            <a:endParaRPr sz="2600" dirty="0">
              <a:solidFill>
                <a:srgbClr val="FFD838"/>
              </a:solidFill>
            </a:endParaRPr>
          </a:p>
        </p:txBody>
      </p:sp>
    </p:spTree>
    <p:extLst>
      <p:ext uri="{BB962C8B-B14F-4D97-AF65-F5344CB8AC3E}">
        <p14:creationId xmlns:p14="http://schemas.microsoft.com/office/powerpoint/2010/main" val="4250888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CA4767-1067-404B-B1F1-214892765B4E}"/>
              </a:ext>
            </a:extLst>
          </p:cNvPr>
          <p:cNvSpPr>
            <a:spLocks noGrp="1"/>
          </p:cNvSpPr>
          <p:nvPr/>
        </p:nvSpPr>
        <p:spPr>
          <a:xfrm>
            <a:off x="348824" y="6634824"/>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5" name="TextBox 4">
            <a:extLst>
              <a:ext uri="{FF2B5EF4-FFF2-40B4-BE49-F238E27FC236}">
                <a16:creationId xmlns:a16="http://schemas.microsoft.com/office/drawing/2014/main" id="{A730C531-CCC1-4573-9A7B-459236F6F071}"/>
              </a:ext>
            </a:extLst>
          </p:cNvPr>
          <p:cNvSpPr>
            <a:spLocks noGrp="1"/>
          </p:cNvSpPr>
          <p:nvPr/>
        </p:nvSpPr>
        <p:spPr>
          <a:xfrm>
            <a:off x="658368" y="1779694"/>
            <a:ext cx="3364992" cy="517065"/>
          </a:xfrm>
          <a:prstGeom prst="rect">
            <a:avLst/>
          </a:prstGeom>
          <a:noFill/>
        </p:spPr>
        <p:txBody>
          <a:bodyPr wrap="square" lIns="27432" tIns="27432" rIns="27432" bIns="27432" anchor="t">
            <a:spAutoFit/>
          </a:bodyPr>
          <a:lstStyle/>
          <a:p>
            <a:pPr algn="l">
              <a:buNone/>
              <a:defRPr sz="1500" b="1">
                <a:solidFill>
                  <a:srgbClr val="F8F8F8"/>
                </a:solidFill>
                <a:latin typeface="Arial"/>
                <a:ea typeface="Arial"/>
                <a:cs typeface="Arial"/>
              </a:defRPr>
            </a:pPr>
            <a:r>
              <a:rPr dirty="0"/>
              <a:t>General DFR and </a:t>
            </a:r>
            <a:r>
              <a:rPr lang="en-US" dirty="0"/>
              <a:t>other </a:t>
            </a:r>
            <a:r>
              <a:rPr dirty="0"/>
              <a:t>public-safety </a:t>
            </a:r>
            <a:r>
              <a:rPr lang="en-US" dirty="0"/>
              <a:t>calls</a:t>
            </a:r>
            <a:endParaRPr dirty="0"/>
          </a:p>
        </p:txBody>
      </p:sp>
      <p:sp>
        <p:nvSpPr>
          <p:cNvPr id="6" name="Rectangle 5">
            <a:extLst>
              <a:ext uri="{FF2B5EF4-FFF2-40B4-BE49-F238E27FC236}">
                <a16:creationId xmlns:a16="http://schemas.microsoft.com/office/drawing/2014/main" id="{EE1CCD4D-BE8C-45E5-8808-B38CF973BEB2}"/>
              </a:ext>
            </a:extLst>
          </p:cNvPr>
          <p:cNvSpPr>
            <a:spLocks noGrp="1"/>
          </p:cNvSpPr>
          <p:nvPr/>
        </p:nvSpPr>
        <p:spPr>
          <a:xfrm>
            <a:off x="4160520" y="1788838"/>
            <a:ext cx="6967728" cy="320040"/>
          </a:xfrm>
          <a:prstGeom prst="rect">
            <a:avLst/>
          </a:prstGeom>
          <a:solidFill>
            <a:srgbClr val="373737"/>
          </a:solidFill>
          <a:ln>
            <a:solidFill>
              <a:srgbClr val="373737"/>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7" name="Rectangle 6">
            <a:extLst>
              <a:ext uri="{FF2B5EF4-FFF2-40B4-BE49-F238E27FC236}">
                <a16:creationId xmlns:a16="http://schemas.microsoft.com/office/drawing/2014/main" id="{1B8469D8-35BD-4E00-828A-79D2402FE2EF}"/>
              </a:ext>
            </a:extLst>
          </p:cNvPr>
          <p:cNvSpPr>
            <a:spLocks noGrp="1"/>
          </p:cNvSpPr>
          <p:nvPr/>
        </p:nvSpPr>
        <p:spPr>
          <a:xfrm>
            <a:off x="4160520" y="1788838"/>
            <a:ext cx="6682739" cy="320040"/>
          </a:xfrm>
          <a:prstGeom prst="rect">
            <a:avLst/>
          </a:prstGeom>
          <a:solidFill>
            <a:srgbClr val="FFD838"/>
          </a:solidFill>
          <a:ln>
            <a:solidFill>
              <a:srgbClr val="FFD838"/>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8" name="TextBox 7">
            <a:extLst>
              <a:ext uri="{FF2B5EF4-FFF2-40B4-BE49-F238E27FC236}">
                <a16:creationId xmlns:a16="http://schemas.microsoft.com/office/drawing/2014/main" id="{D52B802E-C38D-4A7A-99D3-82FD66727061}"/>
              </a:ext>
            </a:extLst>
          </p:cNvPr>
          <p:cNvSpPr>
            <a:spLocks noGrp="1"/>
          </p:cNvSpPr>
          <p:nvPr/>
        </p:nvSpPr>
        <p:spPr>
          <a:xfrm>
            <a:off x="658368" y="2721525"/>
            <a:ext cx="3364992" cy="365760"/>
          </a:xfrm>
          <a:prstGeom prst="rect">
            <a:avLst/>
          </a:prstGeom>
          <a:noFill/>
        </p:spPr>
        <p:txBody>
          <a:bodyPr wrap="square" lIns="27432" tIns="27432" rIns="27432" bIns="27432" anchor="t">
            <a:spAutoFit/>
          </a:bodyPr>
          <a:lstStyle/>
          <a:p>
            <a:pPr algn="l">
              <a:buNone/>
              <a:defRPr sz="1500" b="1">
                <a:solidFill>
                  <a:srgbClr val="F8F8F8"/>
                </a:solidFill>
                <a:latin typeface="Arial"/>
                <a:ea typeface="Arial"/>
                <a:cs typeface="Arial"/>
              </a:defRPr>
            </a:pPr>
            <a:r>
              <a:rPr dirty="0"/>
              <a:t>Suspect, vehicle, or area searches</a:t>
            </a:r>
          </a:p>
        </p:txBody>
      </p:sp>
      <p:sp>
        <p:nvSpPr>
          <p:cNvPr id="9" name="Rectangle 8">
            <a:extLst>
              <a:ext uri="{FF2B5EF4-FFF2-40B4-BE49-F238E27FC236}">
                <a16:creationId xmlns:a16="http://schemas.microsoft.com/office/drawing/2014/main" id="{D69B4EA9-35BF-488F-8582-4BE3D8E7C09C}"/>
              </a:ext>
            </a:extLst>
          </p:cNvPr>
          <p:cNvSpPr>
            <a:spLocks noGrp="1"/>
          </p:cNvSpPr>
          <p:nvPr/>
        </p:nvSpPr>
        <p:spPr>
          <a:xfrm>
            <a:off x="4160520" y="2730669"/>
            <a:ext cx="6967728" cy="320040"/>
          </a:xfrm>
          <a:prstGeom prst="rect">
            <a:avLst/>
          </a:prstGeom>
          <a:solidFill>
            <a:srgbClr val="373737"/>
          </a:solidFill>
          <a:ln>
            <a:solidFill>
              <a:srgbClr val="373737"/>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0" name="Rectangle 9">
            <a:extLst>
              <a:ext uri="{FF2B5EF4-FFF2-40B4-BE49-F238E27FC236}">
                <a16:creationId xmlns:a16="http://schemas.microsoft.com/office/drawing/2014/main" id="{AAB2CDE2-067E-461F-818D-A23AD53B5208}"/>
              </a:ext>
            </a:extLst>
          </p:cNvPr>
          <p:cNvSpPr>
            <a:spLocks noGrp="1"/>
          </p:cNvSpPr>
          <p:nvPr/>
        </p:nvSpPr>
        <p:spPr>
          <a:xfrm>
            <a:off x="4160520" y="2730669"/>
            <a:ext cx="2987040" cy="320040"/>
          </a:xfrm>
          <a:prstGeom prst="rect">
            <a:avLst/>
          </a:prstGeom>
          <a:solidFill>
            <a:srgbClr val="FFD838"/>
          </a:solidFill>
          <a:ln>
            <a:solidFill>
              <a:srgbClr val="FFD838"/>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1" name="TextBox 10">
            <a:extLst>
              <a:ext uri="{FF2B5EF4-FFF2-40B4-BE49-F238E27FC236}">
                <a16:creationId xmlns:a16="http://schemas.microsoft.com/office/drawing/2014/main" id="{DB4907E0-C09F-4D4B-BA1B-ABA90A55EEF9}"/>
              </a:ext>
            </a:extLst>
          </p:cNvPr>
          <p:cNvSpPr>
            <a:spLocks noGrp="1"/>
          </p:cNvSpPr>
          <p:nvPr/>
        </p:nvSpPr>
        <p:spPr>
          <a:xfrm>
            <a:off x="658368" y="3663358"/>
            <a:ext cx="3502152" cy="286232"/>
          </a:xfrm>
          <a:prstGeom prst="rect">
            <a:avLst/>
          </a:prstGeom>
          <a:noFill/>
        </p:spPr>
        <p:txBody>
          <a:bodyPr wrap="square" lIns="27432" tIns="27432" rIns="27432" bIns="27432" anchor="t">
            <a:spAutoFit/>
          </a:bodyPr>
          <a:lstStyle/>
          <a:p>
            <a:pPr algn="l">
              <a:buNone/>
              <a:defRPr sz="1500" b="1">
                <a:solidFill>
                  <a:srgbClr val="F8F8F8"/>
                </a:solidFill>
                <a:latin typeface="Arial"/>
                <a:ea typeface="Arial"/>
                <a:cs typeface="Arial"/>
              </a:defRPr>
            </a:pPr>
            <a:r>
              <a:rPr dirty="0"/>
              <a:t>Search warrants and warrant service</a:t>
            </a:r>
          </a:p>
        </p:txBody>
      </p:sp>
      <p:sp>
        <p:nvSpPr>
          <p:cNvPr id="12" name="Rectangle 11">
            <a:extLst>
              <a:ext uri="{FF2B5EF4-FFF2-40B4-BE49-F238E27FC236}">
                <a16:creationId xmlns:a16="http://schemas.microsoft.com/office/drawing/2014/main" id="{F013555C-CC4D-464A-A2EB-A21DC75C5753}"/>
              </a:ext>
            </a:extLst>
          </p:cNvPr>
          <p:cNvSpPr>
            <a:spLocks noGrp="1"/>
          </p:cNvSpPr>
          <p:nvPr/>
        </p:nvSpPr>
        <p:spPr>
          <a:xfrm>
            <a:off x="4160520" y="3672502"/>
            <a:ext cx="6967728" cy="320040"/>
          </a:xfrm>
          <a:prstGeom prst="rect">
            <a:avLst/>
          </a:prstGeom>
          <a:solidFill>
            <a:srgbClr val="373737"/>
          </a:solidFill>
          <a:ln>
            <a:solidFill>
              <a:srgbClr val="373737"/>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5863B8BC-61CC-4FC0-8AEE-8EF83A6B0E84}"/>
              </a:ext>
            </a:extLst>
          </p:cNvPr>
          <p:cNvSpPr>
            <a:spLocks noGrp="1"/>
          </p:cNvSpPr>
          <p:nvPr/>
        </p:nvSpPr>
        <p:spPr>
          <a:xfrm>
            <a:off x="4160520" y="3672502"/>
            <a:ext cx="6073140" cy="320040"/>
          </a:xfrm>
          <a:prstGeom prst="rect">
            <a:avLst/>
          </a:prstGeom>
          <a:solidFill>
            <a:srgbClr val="FFD838"/>
          </a:solidFill>
          <a:ln>
            <a:solidFill>
              <a:srgbClr val="FFD838"/>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4" name="TextBox 13">
            <a:extLst>
              <a:ext uri="{FF2B5EF4-FFF2-40B4-BE49-F238E27FC236}">
                <a16:creationId xmlns:a16="http://schemas.microsoft.com/office/drawing/2014/main" id="{1E0A6183-27A4-4543-9D89-C171D6983385}"/>
              </a:ext>
            </a:extLst>
          </p:cNvPr>
          <p:cNvSpPr>
            <a:spLocks noGrp="1"/>
          </p:cNvSpPr>
          <p:nvPr/>
        </p:nvSpPr>
        <p:spPr>
          <a:xfrm>
            <a:off x="658368" y="4605190"/>
            <a:ext cx="3364992" cy="365760"/>
          </a:xfrm>
          <a:prstGeom prst="rect">
            <a:avLst/>
          </a:prstGeom>
          <a:noFill/>
        </p:spPr>
        <p:txBody>
          <a:bodyPr wrap="square" lIns="27432" tIns="27432" rIns="27432" bIns="27432" anchor="t">
            <a:spAutoFit/>
          </a:bodyPr>
          <a:lstStyle/>
          <a:p>
            <a:pPr algn="l">
              <a:buNone/>
              <a:defRPr sz="1500" b="1">
                <a:solidFill>
                  <a:srgbClr val="F8F8F8"/>
                </a:solidFill>
                <a:latin typeface="Arial"/>
                <a:ea typeface="Arial"/>
                <a:cs typeface="Arial"/>
              </a:defRPr>
            </a:pPr>
            <a:r>
              <a:rPr dirty="0"/>
              <a:t>EOD, fire, or hazardous incidents</a:t>
            </a:r>
          </a:p>
        </p:txBody>
      </p:sp>
      <p:sp>
        <p:nvSpPr>
          <p:cNvPr id="15" name="Rectangle 14">
            <a:extLst>
              <a:ext uri="{FF2B5EF4-FFF2-40B4-BE49-F238E27FC236}">
                <a16:creationId xmlns:a16="http://schemas.microsoft.com/office/drawing/2014/main" id="{C968979A-721C-4248-BB0B-EAA1A856ADD8}"/>
              </a:ext>
            </a:extLst>
          </p:cNvPr>
          <p:cNvSpPr>
            <a:spLocks noGrp="1"/>
          </p:cNvSpPr>
          <p:nvPr/>
        </p:nvSpPr>
        <p:spPr>
          <a:xfrm>
            <a:off x="4160520" y="4614334"/>
            <a:ext cx="6967728" cy="320040"/>
          </a:xfrm>
          <a:prstGeom prst="rect">
            <a:avLst/>
          </a:prstGeom>
          <a:solidFill>
            <a:srgbClr val="373737"/>
          </a:solidFill>
          <a:ln>
            <a:solidFill>
              <a:srgbClr val="373737"/>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F72A8558-03A0-4AB9-AB41-623E6FCF9AA1}"/>
              </a:ext>
            </a:extLst>
          </p:cNvPr>
          <p:cNvSpPr>
            <a:spLocks noGrp="1"/>
          </p:cNvSpPr>
          <p:nvPr/>
        </p:nvSpPr>
        <p:spPr>
          <a:xfrm>
            <a:off x="4160520" y="4614334"/>
            <a:ext cx="441960" cy="320040"/>
          </a:xfrm>
          <a:prstGeom prst="rect">
            <a:avLst/>
          </a:prstGeom>
          <a:solidFill>
            <a:srgbClr val="FFD838"/>
          </a:solidFill>
          <a:ln>
            <a:solidFill>
              <a:srgbClr val="FFD838"/>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7" name="TextBox 16">
            <a:extLst>
              <a:ext uri="{FF2B5EF4-FFF2-40B4-BE49-F238E27FC236}">
                <a16:creationId xmlns:a16="http://schemas.microsoft.com/office/drawing/2014/main" id="{8BAA2CD4-492D-4C38-835D-F0F222196DEB}"/>
              </a:ext>
            </a:extLst>
          </p:cNvPr>
          <p:cNvSpPr>
            <a:spLocks noGrp="1"/>
          </p:cNvSpPr>
          <p:nvPr/>
        </p:nvSpPr>
        <p:spPr>
          <a:xfrm>
            <a:off x="658368" y="5547022"/>
            <a:ext cx="3364992" cy="365760"/>
          </a:xfrm>
          <a:prstGeom prst="rect">
            <a:avLst/>
          </a:prstGeom>
          <a:noFill/>
        </p:spPr>
        <p:txBody>
          <a:bodyPr wrap="square" lIns="27432" tIns="27432" rIns="27432" bIns="27432" anchor="t">
            <a:spAutoFit/>
          </a:bodyPr>
          <a:lstStyle/>
          <a:p>
            <a:pPr algn="l">
              <a:buNone/>
              <a:defRPr sz="1500" b="1">
                <a:solidFill>
                  <a:srgbClr val="F8F8F8"/>
                </a:solidFill>
                <a:latin typeface="Arial"/>
                <a:ea typeface="Arial"/>
                <a:cs typeface="Arial"/>
              </a:defRPr>
            </a:pPr>
            <a:r>
              <a:rPr dirty="0"/>
              <a:t>Barricaded, armed, or crisis incidents</a:t>
            </a:r>
          </a:p>
        </p:txBody>
      </p:sp>
      <p:sp>
        <p:nvSpPr>
          <p:cNvPr id="18" name="Rectangle 17">
            <a:extLst>
              <a:ext uri="{FF2B5EF4-FFF2-40B4-BE49-F238E27FC236}">
                <a16:creationId xmlns:a16="http://schemas.microsoft.com/office/drawing/2014/main" id="{4B7D0A92-EBE2-438F-95D7-2207F643A071}"/>
              </a:ext>
            </a:extLst>
          </p:cNvPr>
          <p:cNvSpPr>
            <a:spLocks noGrp="1"/>
          </p:cNvSpPr>
          <p:nvPr/>
        </p:nvSpPr>
        <p:spPr>
          <a:xfrm>
            <a:off x="4160520" y="5556165"/>
            <a:ext cx="6967728" cy="320040"/>
          </a:xfrm>
          <a:prstGeom prst="rect">
            <a:avLst/>
          </a:prstGeom>
          <a:solidFill>
            <a:srgbClr val="373737"/>
          </a:solidFill>
          <a:ln>
            <a:solidFill>
              <a:srgbClr val="373737"/>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9" name="Rectangle 18">
            <a:extLst>
              <a:ext uri="{FF2B5EF4-FFF2-40B4-BE49-F238E27FC236}">
                <a16:creationId xmlns:a16="http://schemas.microsoft.com/office/drawing/2014/main" id="{F11C0A53-0F50-4D0B-888F-9C4765BF50FD}"/>
              </a:ext>
            </a:extLst>
          </p:cNvPr>
          <p:cNvSpPr>
            <a:spLocks noGrp="1"/>
          </p:cNvSpPr>
          <p:nvPr/>
        </p:nvSpPr>
        <p:spPr>
          <a:xfrm>
            <a:off x="4160520" y="5556165"/>
            <a:ext cx="1638300" cy="320040"/>
          </a:xfrm>
          <a:prstGeom prst="rect">
            <a:avLst/>
          </a:prstGeom>
          <a:solidFill>
            <a:srgbClr val="FFD838"/>
          </a:solidFill>
          <a:ln>
            <a:solidFill>
              <a:srgbClr val="FFD838"/>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2" name="TextBox 31">
            <a:extLst>
              <a:ext uri="{FF2B5EF4-FFF2-40B4-BE49-F238E27FC236}">
                <a16:creationId xmlns:a16="http://schemas.microsoft.com/office/drawing/2014/main" id="{67A5DCF0-A38E-A4C9-68A3-1655D0A363C4}"/>
              </a:ext>
            </a:extLst>
          </p:cNvPr>
          <p:cNvSpPr>
            <a:spLocks noGrp="1"/>
          </p:cNvSpPr>
          <p:nvPr/>
        </p:nvSpPr>
        <p:spPr>
          <a:xfrm>
            <a:off x="11128247" y="1730425"/>
            <a:ext cx="673227" cy="424732"/>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2400" dirty="0">
                <a:solidFill>
                  <a:srgbClr val="FFD838"/>
                </a:solidFill>
              </a:rPr>
              <a:t>500</a:t>
            </a:r>
            <a:endParaRPr sz="2400" dirty="0">
              <a:solidFill>
                <a:srgbClr val="FFD838"/>
              </a:solidFill>
            </a:endParaRPr>
          </a:p>
        </p:txBody>
      </p:sp>
      <p:sp>
        <p:nvSpPr>
          <p:cNvPr id="34" name="TextBox 33">
            <a:extLst>
              <a:ext uri="{FF2B5EF4-FFF2-40B4-BE49-F238E27FC236}">
                <a16:creationId xmlns:a16="http://schemas.microsoft.com/office/drawing/2014/main" id="{6C19D5BC-0AF2-132E-D5B2-8DCAF67817D5}"/>
              </a:ext>
            </a:extLst>
          </p:cNvPr>
          <p:cNvSpPr>
            <a:spLocks noGrp="1"/>
          </p:cNvSpPr>
          <p:nvPr/>
        </p:nvSpPr>
        <p:spPr>
          <a:xfrm>
            <a:off x="11128248" y="4558463"/>
            <a:ext cx="563880" cy="424732"/>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sz="2400" dirty="0">
                <a:solidFill>
                  <a:srgbClr val="FFD838"/>
                </a:solidFill>
              </a:rPr>
              <a:t>2</a:t>
            </a:r>
            <a:r>
              <a:rPr lang="en-US" sz="2400" dirty="0">
                <a:solidFill>
                  <a:srgbClr val="FFD838"/>
                </a:solidFill>
              </a:rPr>
              <a:t>5</a:t>
            </a:r>
            <a:endParaRPr sz="2400" dirty="0">
              <a:solidFill>
                <a:srgbClr val="FFD838"/>
              </a:solidFill>
            </a:endParaRPr>
          </a:p>
        </p:txBody>
      </p:sp>
      <p:sp>
        <p:nvSpPr>
          <p:cNvPr id="36" name="TextBox 35">
            <a:extLst>
              <a:ext uri="{FF2B5EF4-FFF2-40B4-BE49-F238E27FC236}">
                <a16:creationId xmlns:a16="http://schemas.microsoft.com/office/drawing/2014/main" id="{64AC60E2-BD3E-BF50-6C00-88E19125F3F9}"/>
              </a:ext>
            </a:extLst>
          </p:cNvPr>
          <p:cNvSpPr>
            <a:spLocks noGrp="1"/>
          </p:cNvSpPr>
          <p:nvPr/>
        </p:nvSpPr>
        <p:spPr>
          <a:xfrm>
            <a:off x="11135528" y="3612919"/>
            <a:ext cx="673565" cy="424732"/>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2400" dirty="0">
                <a:solidFill>
                  <a:srgbClr val="FFD838"/>
                </a:solidFill>
              </a:rPr>
              <a:t>419</a:t>
            </a:r>
            <a:endParaRPr sz="2400" dirty="0">
              <a:solidFill>
                <a:srgbClr val="FFD838"/>
              </a:solidFill>
            </a:endParaRPr>
          </a:p>
        </p:txBody>
      </p:sp>
      <p:sp>
        <p:nvSpPr>
          <p:cNvPr id="38" name="TextBox 37">
            <a:extLst>
              <a:ext uri="{FF2B5EF4-FFF2-40B4-BE49-F238E27FC236}">
                <a16:creationId xmlns:a16="http://schemas.microsoft.com/office/drawing/2014/main" id="{50A4A92F-B212-D417-1169-1B567CD7EEAF}"/>
              </a:ext>
            </a:extLst>
          </p:cNvPr>
          <p:cNvSpPr>
            <a:spLocks noGrp="1"/>
          </p:cNvSpPr>
          <p:nvPr/>
        </p:nvSpPr>
        <p:spPr>
          <a:xfrm>
            <a:off x="11128248" y="2674798"/>
            <a:ext cx="731520" cy="424732"/>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2400" dirty="0">
                <a:solidFill>
                  <a:srgbClr val="FFD838"/>
                </a:solidFill>
              </a:rPr>
              <a:t>174</a:t>
            </a:r>
            <a:endParaRPr sz="2400" dirty="0">
              <a:solidFill>
                <a:srgbClr val="FFD838"/>
              </a:solidFill>
            </a:endParaRPr>
          </a:p>
        </p:txBody>
      </p:sp>
      <p:sp>
        <p:nvSpPr>
          <p:cNvPr id="40" name="TextBox 39">
            <a:extLst>
              <a:ext uri="{FF2B5EF4-FFF2-40B4-BE49-F238E27FC236}">
                <a16:creationId xmlns:a16="http://schemas.microsoft.com/office/drawing/2014/main" id="{EDDC1236-C9CE-AA7A-5A4D-8D8AFA0DB2AD}"/>
              </a:ext>
            </a:extLst>
          </p:cNvPr>
          <p:cNvSpPr>
            <a:spLocks noGrp="1"/>
          </p:cNvSpPr>
          <p:nvPr/>
        </p:nvSpPr>
        <p:spPr>
          <a:xfrm>
            <a:off x="11128248" y="5497468"/>
            <a:ext cx="563880" cy="424732"/>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2400" dirty="0">
                <a:solidFill>
                  <a:srgbClr val="FFD838"/>
                </a:solidFill>
              </a:rPr>
              <a:t>83</a:t>
            </a:r>
            <a:endParaRPr sz="2400" dirty="0">
              <a:solidFill>
                <a:srgbClr val="FFD838"/>
              </a:solidFill>
            </a:endParaRPr>
          </a:p>
        </p:txBody>
      </p:sp>
      <p:sp>
        <p:nvSpPr>
          <p:cNvPr id="21" name="TextBox 8">
            <a:extLst>
              <a:ext uri="{FF2B5EF4-FFF2-40B4-BE49-F238E27FC236}">
                <a16:creationId xmlns:a16="http://schemas.microsoft.com/office/drawing/2014/main" id="{894D3AC9-9D15-D01F-19D2-241FC58FE6DD}"/>
              </a:ext>
            </a:extLst>
          </p:cNvPr>
          <p:cNvSpPr>
            <a:spLocks noGrp="1"/>
          </p:cNvSpPr>
          <p:nvPr/>
        </p:nvSpPr>
        <p:spPr>
          <a:xfrm>
            <a:off x="9116568" y="1373355"/>
            <a:ext cx="2514600" cy="255455"/>
          </a:xfrm>
          <a:prstGeom prst="rect">
            <a:avLst/>
          </a:prstGeom>
          <a:noFill/>
        </p:spPr>
        <p:txBody>
          <a:bodyPr wrap="square" lIns="27432" tIns="27432" rIns="27432" bIns="27432" anchor="t">
            <a:spAutoFit/>
          </a:bodyPr>
          <a:lstStyle/>
          <a:p>
            <a:pPr algn="ctr">
              <a:buNone/>
              <a:defRPr sz="1300" b="0">
                <a:solidFill>
                  <a:srgbClr val="B8B8B8"/>
                </a:solidFill>
                <a:latin typeface="Arial"/>
                <a:ea typeface="Arial"/>
                <a:cs typeface="Arial"/>
              </a:defRPr>
            </a:pPr>
            <a:r>
              <a:rPr lang="en-US" dirty="0">
                <a:solidFill>
                  <a:schemeClr val="bg1"/>
                </a:solidFill>
              </a:rPr>
              <a:t>* SEE APPENDIX D</a:t>
            </a:r>
            <a:endParaRPr dirty="0">
              <a:solidFill>
                <a:schemeClr val="bg1"/>
              </a:solidFill>
            </a:endParaRPr>
          </a:p>
        </p:txBody>
      </p:sp>
      <p:sp>
        <p:nvSpPr>
          <p:cNvPr id="22" name="TextBox 6">
            <a:extLst>
              <a:ext uri="{FF2B5EF4-FFF2-40B4-BE49-F238E27FC236}">
                <a16:creationId xmlns:a16="http://schemas.microsoft.com/office/drawing/2014/main" id="{2138C596-FAB8-E0DA-B8F1-BD16C047A5FC}"/>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MOST COMMON REASONS FOR DEPLOYMENT</a:t>
            </a:r>
            <a:endParaRPr sz="2600" dirty="0">
              <a:solidFill>
                <a:srgbClr val="FFD838"/>
              </a:solidFill>
            </a:endParaRPr>
          </a:p>
        </p:txBody>
      </p:sp>
    </p:spTree>
    <p:extLst>
      <p:ext uri="{BB962C8B-B14F-4D97-AF65-F5344CB8AC3E}">
        <p14:creationId xmlns:p14="http://schemas.microsoft.com/office/powerpoint/2010/main" val="1039453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ounded Rectangle 5">
            <a:extLst>
              <a:ext uri="{FF2B5EF4-FFF2-40B4-BE49-F238E27FC236}">
                <a16:creationId xmlns:a16="http://schemas.microsoft.com/office/drawing/2014/main" id="{8C866A69-E3AF-FC08-93AA-39533B8E4E41}"/>
              </a:ext>
            </a:extLst>
          </p:cNvPr>
          <p:cNvSpPr>
            <a:spLocks noGrp="1"/>
          </p:cNvSpPr>
          <p:nvPr/>
        </p:nvSpPr>
        <p:spPr>
          <a:xfrm>
            <a:off x="8358724" y="2775950"/>
            <a:ext cx="2514600" cy="2208828"/>
          </a:xfrm>
          <a:prstGeom prst="roundRect">
            <a:avLst/>
          </a:prstGeom>
          <a:solidFill>
            <a:srgbClr val="191919"/>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id="{F9E17C6E-FF2C-5D4C-3C97-A825D39F4F7B}"/>
              </a:ext>
            </a:extLst>
          </p:cNvPr>
          <p:cNvSpPr>
            <a:spLocks noGrp="1"/>
          </p:cNvSpPr>
          <p:nvPr/>
        </p:nvSpPr>
        <p:spPr>
          <a:xfrm>
            <a:off x="341378" y="6641927"/>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7" name="Rectangle 6">
            <a:extLst>
              <a:ext uri="{FF2B5EF4-FFF2-40B4-BE49-F238E27FC236}">
                <a16:creationId xmlns:a16="http://schemas.microsoft.com/office/drawing/2014/main" id="{A61E4919-DBE3-4CC2-AE72-B77E5DBE31BD}"/>
              </a:ext>
            </a:extLst>
          </p:cNvPr>
          <p:cNvSpPr>
            <a:spLocks noGrp="1"/>
          </p:cNvSpPr>
          <p:nvPr/>
        </p:nvSpPr>
        <p:spPr>
          <a:xfrm>
            <a:off x="7510320" y="3292211"/>
            <a:ext cx="4211408" cy="484485"/>
          </a:xfrm>
          <a:prstGeom prst="rect">
            <a:avLst/>
          </a:prstGeom>
          <a:noFill/>
          <a:ln w="0">
            <a:noFill/>
          </a:ln>
        </p:spPr>
        <p:txBody>
          <a:bodyPr>
            <a:noAutofit/>
          </a:bodyPr>
          <a:lstStyle/>
          <a:p>
            <a:pPr algn="ctr">
              <a:defRPr sz="2250">
                <a:solidFill>
                  <a:srgbClr val="FFD838"/>
                </a:solidFill>
                <a:latin typeface="Arial"/>
                <a:ea typeface="Arial"/>
                <a:cs typeface="Arial"/>
              </a:defRPr>
            </a:pPr>
            <a:r>
              <a:rPr lang="en-US" sz="1600" dirty="0">
                <a:solidFill>
                  <a:srgbClr val="FFD838"/>
                </a:solidFill>
                <a:latin typeface="Arial"/>
                <a:ea typeface="Arial"/>
                <a:cs typeface="Arial"/>
              </a:rPr>
              <a:t>Actual C</a:t>
            </a:r>
            <a:r>
              <a:rPr sz="1600" dirty="0">
                <a:solidFill>
                  <a:srgbClr val="FFD838"/>
                </a:solidFill>
                <a:latin typeface="Arial"/>
                <a:ea typeface="Arial"/>
                <a:cs typeface="Arial"/>
              </a:rPr>
              <a:t>ost</a:t>
            </a:r>
            <a:r>
              <a:rPr lang="en-US" sz="1600" dirty="0">
                <a:solidFill>
                  <a:srgbClr val="FFD838"/>
                </a:solidFill>
                <a:latin typeface="Arial"/>
                <a:ea typeface="Arial"/>
                <a:cs typeface="Arial"/>
              </a:rPr>
              <a:t> </a:t>
            </a:r>
          </a:p>
          <a:p>
            <a:pPr algn="ctr">
              <a:defRPr sz="2250">
                <a:solidFill>
                  <a:srgbClr val="FFD838"/>
                </a:solidFill>
                <a:latin typeface="Arial"/>
                <a:ea typeface="Arial"/>
                <a:cs typeface="Arial"/>
              </a:defRPr>
            </a:pPr>
            <a:r>
              <a:rPr lang="en-US" sz="1600" dirty="0">
                <a:solidFill>
                  <a:srgbClr val="FFD838"/>
                </a:solidFill>
                <a:latin typeface="Arial"/>
                <a:ea typeface="Arial"/>
                <a:cs typeface="Arial"/>
              </a:rPr>
              <a:t>After Reimbursements</a:t>
            </a:r>
            <a:endParaRPr sz="1600" dirty="0">
              <a:solidFill>
                <a:srgbClr val="FFD838"/>
              </a:solidFill>
              <a:latin typeface="Arial"/>
              <a:ea typeface="Arial"/>
              <a:cs typeface="Arial"/>
            </a:endParaRPr>
          </a:p>
        </p:txBody>
      </p:sp>
      <p:sp>
        <p:nvSpPr>
          <p:cNvPr id="8" name="Rectangle 7">
            <a:extLst>
              <a:ext uri="{FF2B5EF4-FFF2-40B4-BE49-F238E27FC236}">
                <a16:creationId xmlns:a16="http://schemas.microsoft.com/office/drawing/2014/main" id="{BA8629B5-F4D6-4DB0-8ADF-190804FFAEA1}"/>
              </a:ext>
            </a:extLst>
          </p:cNvPr>
          <p:cNvSpPr>
            <a:spLocks noGrp="1"/>
          </p:cNvSpPr>
          <p:nvPr/>
        </p:nvSpPr>
        <p:spPr>
          <a:xfrm>
            <a:off x="8448066" y="6156727"/>
            <a:ext cx="3780489" cy="334764"/>
          </a:xfrm>
          <a:prstGeom prst="rect">
            <a:avLst/>
          </a:prstGeom>
          <a:noFill/>
          <a:ln w="0">
            <a:noFill/>
          </a:ln>
        </p:spPr>
        <p:txBody>
          <a:bodyPr>
            <a:noAutofit/>
          </a:bodyPr>
          <a:lstStyle/>
          <a:p>
            <a:pPr algn="ctr">
              <a:defRPr sz="1800">
                <a:solidFill>
                  <a:srgbClr val="F8F8F8"/>
                </a:solidFill>
                <a:latin typeface="Arial"/>
                <a:ea typeface="Arial"/>
                <a:cs typeface="Arial"/>
              </a:defRPr>
            </a:pPr>
            <a:r>
              <a:rPr sz="1200" dirty="0">
                <a:solidFill>
                  <a:srgbClr val="F8F8F8"/>
                </a:solidFill>
                <a:latin typeface="Arial"/>
                <a:ea typeface="Arial"/>
                <a:cs typeface="Arial"/>
              </a:rPr>
              <a:t>Funding sources: sUAS Budget and SRU Budget</a:t>
            </a:r>
          </a:p>
        </p:txBody>
      </p:sp>
      <p:sp>
        <p:nvSpPr>
          <p:cNvPr id="10" name="Rounded Rectangle 5">
            <a:extLst>
              <a:ext uri="{FF2B5EF4-FFF2-40B4-BE49-F238E27FC236}">
                <a16:creationId xmlns:a16="http://schemas.microsoft.com/office/drawing/2014/main" id="{DD49D542-E526-2962-0803-F7F75E319B09}"/>
              </a:ext>
            </a:extLst>
          </p:cNvPr>
          <p:cNvSpPr>
            <a:spLocks noGrp="1"/>
          </p:cNvSpPr>
          <p:nvPr/>
        </p:nvSpPr>
        <p:spPr>
          <a:xfrm>
            <a:off x="1358027" y="2244746"/>
            <a:ext cx="2514600" cy="83531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4" name="TextBox 7">
            <a:extLst>
              <a:ext uri="{FF2B5EF4-FFF2-40B4-BE49-F238E27FC236}">
                <a16:creationId xmlns:a16="http://schemas.microsoft.com/office/drawing/2014/main" id="{1F21A065-005D-1B7E-0B3B-97615EF1E66B}"/>
              </a:ext>
            </a:extLst>
          </p:cNvPr>
          <p:cNvSpPr>
            <a:spLocks noGrp="1"/>
          </p:cNvSpPr>
          <p:nvPr/>
        </p:nvSpPr>
        <p:spPr>
          <a:xfrm>
            <a:off x="1371743" y="2339854"/>
            <a:ext cx="2514600" cy="363176"/>
          </a:xfrm>
          <a:prstGeom prst="rect">
            <a:avLst/>
          </a:prstGeom>
          <a:noFill/>
        </p:spPr>
        <p:txBody>
          <a:bodyPr wrap="square" lIns="27432" tIns="27432" rIns="27432" bIns="27432" anchor="t">
            <a:spAutoFit/>
          </a:bodyPr>
          <a:lstStyle/>
          <a:p>
            <a:pPr algn="ctr">
              <a:defRPr sz="2000" b="1">
                <a:solidFill>
                  <a:srgbClr val="F8F8F8"/>
                </a:solidFill>
                <a:latin typeface="Arial"/>
                <a:ea typeface="Arial"/>
                <a:cs typeface="Arial"/>
              </a:defRPr>
            </a:pPr>
            <a:r>
              <a:rPr lang="en-US" dirty="0"/>
              <a:t>$20,386.00</a:t>
            </a:r>
            <a:endParaRPr dirty="0"/>
          </a:p>
        </p:txBody>
      </p:sp>
      <p:sp>
        <p:nvSpPr>
          <p:cNvPr id="16" name="TextBox 8">
            <a:extLst>
              <a:ext uri="{FF2B5EF4-FFF2-40B4-BE49-F238E27FC236}">
                <a16:creationId xmlns:a16="http://schemas.microsoft.com/office/drawing/2014/main" id="{A1F98A63-F790-687E-576E-D6D8DD523D10}"/>
              </a:ext>
            </a:extLst>
          </p:cNvPr>
          <p:cNvSpPr>
            <a:spLocks noGrp="1"/>
          </p:cNvSpPr>
          <p:nvPr/>
        </p:nvSpPr>
        <p:spPr>
          <a:xfrm>
            <a:off x="1358024" y="2711194"/>
            <a:ext cx="2514600" cy="255455"/>
          </a:xfrm>
          <a:prstGeom prst="rect">
            <a:avLst/>
          </a:prstGeom>
          <a:noFill/>
        </p:spPr>
        <p:txBody>
          <a:bodyPr wrap="square" lIns="27432" tIns="27432" rIns="27432" bIns="27432" anchor="t">
            <a:spAutoFit/>
          </a:bodyPr>
          <a:lstStyle/>
          <a:p>
            <a:pPr algn="ctr">
              <a:buNone/>
              <a:defRPr sz="1300" b="0">
                <a:solidFill>
                  <a:srgbClr val="B8B8B8"/>
                </a:solidFill>
                <a:latin typeface="Arial"/>
                <a:ea typeface="Arial"/>
                <a:cs typeface="Arial"/>
              </a:defRPr>
            </a:pPr>
            <a:r>
              <a:rPr lang="en-US" dirty="0">
                <a:solidFill>
                  <a:schemeClr val="bg1"/>
                </a:solidFill>
              </a:rPr>
              <a:t>5 sUAS Units </a:t>
            </a:r>
            <a:endParaRPr dirty="0">
              <a:solidFill>
                <a:schemeClr val="bg1"/>
              </a:solidFill>
            </a:endParaRPr>
          </a:p>
        </p:txBody>
      </p:sp>
      <p:sp>
        <p:nvSpPr>
          <p:cNvPr id="20" name="Rounded Rectangle 10">
            <a:extLst>
              <a:ext uri="{FF2B5EF4-FFF2-40B4-BE49-F238E27FC236}">
                <a16:creationId xmlns:a16="http://schemas.microsoft.com/office/drawing/2014/main" id="{FF5AA049-51E6-63C3-B572-2CA12C717EF1}"/>
              </a:ext>
            </a:extLst>
          </p:cNvPr>
          <p:cNvSpPr>
            <a:spLocks noGrp="1"/>
          </p:cNvSpPr>
          <p:nvPr/>
        </p:nvSpPr>
        <p:spPr>
          <a:xfrm>
            <a:off x="1330590" y="3482394"/>
            <a:ext cx="2542032" cy="835309"/>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4" name="TextBox 12">
            <a:extLst>
              <a:ext uri="{FF2B5EF4-FFF2-40B4-BE49-F238E27FC236}">
                <a16:creationId xmlns:a16="http://schemas.microsoft.com/office/drawing/2014/main" id="{FC24BE85-E325-8114-B855-73A35A2174B0}"/>
              </a:ext>
            </a:extLst>
          </p:cNvPr>
          <p:cNvSpPr>
            <a:spLocks noGrp="1"/>
          </p:cNvSpPr>
          <p:nvPr/>
        </p:nvSpPr>
        <p:spPr>
          <a:xfrm>
            <a:off x="1330590" y="3587680"/>
            <a:ext cx="2542032" cy="363176"/>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dirty="0"/>
              <a:t>$51,000.00</a:t>
            </a:r>
            <a:endParaRPr dirty="0"/>
          </a:p>
        </p:txBody>
      </p:sp>
      <p:sp>
        <p:nvSpPr>
          <p:cNvPr id="26" name="TextBox 13">
            <a:extLst>
              <a:ext uri="{FF2B5EF4-FFF2-40B4-BE49-F238E27FC236}">
                <a16:creationId xmlns:a16="http://schemas.microsoft.com/office/drawing/2014/main" id="{29BF8FF9-76B8-D2FF-C901-853944C4AA36}"/>
              </a:ext>
            </a:extLst>
          </p:cNvPr>
          <p:cNvSpPr>
            <a:spLocks noGrp="1"/>
          </p:cNvSpPr>
          <p:nvPr/>
        </p:nvSpPr>
        <p:spPr>
          <a:xfrm>
            <a:off x="1337448" y="3915975"/>
            <a:ext cx="2542032" cy="240066"/>
          </a:xfrm>
          <a:prstGeom prst="rect">
            <a:avLst/>
          </a:prstGeom>
          <a:noFill/>
        </p:spPr>
        <p:txBody>
          <a:bodyPr wrap="square" lIns="27432" tIns="27432" rIns="27432" bIns="27432" anchor="t">
            <a:spAutoFit/>
          </a:bodyPr>
          <a:lstStyle/>
          <a:p>
            <a:pPr algn="ctr">
              <a:buNone/>
              <a:defRPr sz="1300" b="0">
                <a:solidFill>
                  <a:srgbClr val="B8B8B8"/>
                </a:solidFill>
                <a:latin typeface="Arial"/>
                <a:ea typeface="Arial"/>
                <a:cs typeface="Arial"/>
              </a:defRPr>
            </a:pPr>
            <a:r>
              <a:rPr lang="en-US" sz="1200" dirty="0">
                <a:solidFill>
                  <a:schemeClr val="bg1"/>
                </a:solidFill>
              </a:rPr>
              <a:t>8 Accuracy International Rifles</a:t>
            </a:r>
            <a:endParaRPr sz="1200" dirty="0">
              <a:solidFill>
                <a:schemeClr val="bg1"/>
              </a:solidFill>
            </a:endParaRPr>
          </a:p>
        </p:txBody>
      </p:sp>
      <p:sp>
        <p:nvSpPr>
          <p:cNvPr id="28" name="TextBox 14">
            <a:extLst>
              <a:ext uri="{FF2B5EF4-FFF2-40B4-BE49-F238E27FC236}">
                <a16:creationId xmlns:a16="http://schemas.microsoft.com/office/drawing/2014/main" id="{B11A1224-D30A-0986-2DFD-38920100C42F}"/>
              </a:ext>
            </a:extLst>
          </p:cNvPr>
          <p:cNvSpPr>
            <a:spLocks noGrp="1"/>
          </p:cNvSpPr>
          <p:nvPr/>
        </p:nvSpPr>
        <p:spPr>
          <a:xfrm>
            <a:off x="7818974" y="3691335"/>
            <a:ext cx="274320" cy="457200"/>
          </a:xfrm>
          <a:prstGeom prst="rect">
            <a:avLst/>
          </a:prstGeom>
          <a:noFill/>
        </p:spPr>
        <p:txBody>
          <a:bodyPr wrap="square" lIns="27432" tIns="27432" rIns="27432" bIns="27432" anchor="t">
            <a:spAutoFit/>
          </a:bodyPr>
          <a:lstStyle/>
          <a:p>
            <a:pPr algn="ctr">
              <a:buNone/>
              <a:defRPr sz="3000" b="1">
                <a:solidFill>
                  <a:srgbClr val="FFD838"/>
                </a:solidFill>
                <a:latin typeface="Arial"/>
                <a:ea typeface="Arial"/>
                <a:cs typeface="Arial"/>
              </a:defRPr>
            </a:pPr>
            <a:r>
              <a:rPr dirty="0"/>
              <a:t>›</a:t>
            </a:r>
          </a:p>
        </p:txBody>
      </p:sp>
      <p:sp>
        <p:nvSpPr>
          <p:cNvPr id="30" name="Rounded Rectangle 15">
            <a:extLst>
              <a:ext uri="{FF2B5EF4-FFF2-40B4-BE49-F238E27FC236}">
                <a16:creationId xmlns:a16="http://schemas.microsoft.com/office/drawing/2014/main" id="{7A620755-228F-5445-F1CA-A1BF61CA18D5}"/>
              </a:ext>
            </a:extLst>
          </p:cNvPr>
          <p:cNvSpPr>
            <a:spLocks noGrp="1"/>
          </p:cNvSpPr>
          <p:nvPr/>
        </p:nvSpPr>
        <p:spPr>
          <a:xfrm>
            <a:off x="1351786" y="4720041"/>
            <a:ext cx="2514600" cy="835308"/>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4" name="TextBox 17">
            <a:extLst>
              <a:ext uri="{FF2B5EF4-FFF2-40B4-BE49-F238E27FC236}">
                <a16:creationId xmlns:a16="http://schemas.microsoft.com/office/drawing/2014/main" id="{4F24FC49-E141-F53B-1E9E-8CDF12479F21}"/>
              </a:ext>
            </a:extLst>
          </p:cNvPr>
          <p:cNvSpPr>
            <a:spLocks noGrp="1"/>
          </p:cNvSpPr>
          <p:nvPr/>
        </p:nvSpPr>
        <p:spPr>
          <a:xfrm>
            <a:off x="1358024" y="4825284"/>
            <a:ext cx="2508361" cy="363176"/>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dirty="0"/>
              <a:t>$14,270.08</a:t>
            </a:r>
            <a:endParaRPr dirty="0"/>
          </a:p>
        </p:txBody>
      </p:sp>
      <p:sp>
        <p:nvSpPr>
          <p:cNvPr id="36" name="TextBox 18">
            <a:extLst>
              <a:ext uri="{FF2B5EF4-FFF2-40B4-BE49-F238E27FC236}">
                <a16:creationId xmlns:a16="http://schemas.microsoft.com/office/drawing/2014/main" id="{68F8E467-04DA-0D0D-2AA7-0D6189E9CD8B}"/>
              </a:ext>
            </a:extLst>
          </p:cNvPr>
          <p:cNvSpPr>
            <a:spLocks noGrp="1"/>
          </p:cNvSpPr>
          <p:nvPr/>
        </p:nvSpPr>
        <p:spPr>
          <a:xfrm>
            <a:off x="1371743" y="5148049"/>
            <a:ext cx="2507737" cy="255455"/>
          </a:xfrm>
          <a:prstGeom prst="rect">
            <a:avLst/>
          </a:prstGeom>
          <a:noFill/>
        </p:spPr>
        <p:txBody>
          <a:bodyPr wrap="square" lIns="27432" tIns="27432" rIns="27432" bIns="27432" anchor="t">
            <a:spAutoFit/>
          </a:bodyPr>
          <a:lstStyle/>
          <a:p>
            <a:pPr algn="ctr">
              <a:buNone/>
              <a:defRPr sz="1300" b="0">
                <a:solidFill>
                  <a:srgbClr val="B8B8B8"/>
                </a:solidFill>
                <a:latin typeface="Arial"/>
                <a:ea typeface="Arial"/>
                <a:cs typeface="Arial"/>
              </a:defRPr>
            </a:pPr>
            <a:r>
              <a:rPr lang="en-US" dirty="0">
                <a:solidFill>
                  <a:schemeClr val="bg1"/>
                </a:solidFill>
              </a:rPr>
              <a:t>8 Pepperball Launchers</a:t>
            </a:r>
            <a:endParaRPr dirty="0">
              <a:solidFill>
                <a:schemeClr val="bg1"/>
              </a:solidFill>
            </a:endParaRPr>
          </a:p>
        </p:txBody>
      </p:sp>
      <p:sp>
        <p:nvSpPr>
          <p:cNvPr id="37" name="TextBox 36">
            <a:extLst>
              <a:ext uri="{FF2B5EF4-FFF2-40B4-BE49-F238E27FC236}">
                <a16:creationId xmlns:a16="http://schemas.microsoft.com/office/drawing/2014/main" id="{C70A6C1B-9C20-69D8-9874-F1541D2DC18D}"/>
              </a:ext>
            </a:extLst>
          </p:cNvPr>
          <p:cNvSpPr txBox="1"/>
          <p:nvPr/>
        </p:nvSpPr>
        <p:spPr>
          <a:xfrm>
            <a:off x="6123637" y="3750937"/>
            <a:ext cx="1638572" cy="477054"/>
          </a:xfrm>
          <a:prstGeom prst="rect">
            <a:avLst/>
          </a:prstGeom>
          <a:noFill/>
        </p:spPr>
        <p:txBody>
          <a:bodyPr wrap="square" rtlCol="0">
            <a:spAutoFit/>
          </a:bodyPr>
          <a:lstStyle/>
          <a:p>
            <a:pPr marL="171450" indent="-171450" algn="ctr">
              <a:buFontTx/>
              <a:buChar char="-"/>
            </a:pPr>
            <a:r>
              <a:rPr lang="en-US" sz="1400" dirty="0">
                <a:solidFill>
                  <a:schemeClr val="accent6">
                    <a:lumMod val="60000"/>
                    <a:lumOff val="40000"/>
                  </a:schemeClr>
                </a:solidFill>
                <a:latin typeface="Arial"/>
                <a:ea typeface="Arial"/>
                <a:cs typeface="Arial"/>
              </a:rPr>
              <a:t>$16,000.00</a:t>
            </a:r>
          </a:p>
          <a:p>
            <a:pPr algn="ctr"/>
            <a:r>
              <a:rPr lang="en-US" sz="1100" dirty="0">
                <a:solidFill>
                  <a:schemeClr val="accent6">
                    <a:lumMod val="60000"/>
                    <a:lumOff val="40000"/>
                  </a:schemeClr>
                </a:solidFill>
                <a:latin typeface="Arial"/>
                <a:ea typeface="Arial"/>
                <a:cs typeface="Arial"/>
              </a:rPr>
              <a:t>     rifle reimbursement</a:t>
            </a:r>
          </a:p>
        </p:txBody>
      </p:sp>
      <p:sp>
        <p:nvSpPr>
          <p:cNvPr id="39" name="TextBox 12">
            <a:extLst>
              <a:ext uri="{FF2B5EF4-FFF2-40B4-BE49-F238E27FC236}">
                <a16:creationId xmlns:a16="http://schemas.microsoft.com/office/drawing/2014/main" id="{75F8EAB4-AAA7-4AF4-387E-D365415F3E6D}"/>
              </a:ext>
            </a:extLst>
          </p:cNvPr>
          <p:cNvSpPr>
            <a:spLocks noGrp="1"/>
          </p:cNvSpPr>
          <p:nvPr/>
        </p:nvSpPr>
        <p:spPr>
          <a:xfrm>
            <a:off x="8345008" y="3858060"/>
            <a:ext cx="2542032" cy="547842"/>
          </a:xfrm>
          <a:prstGeom prst="rect">
            <a:avLst/>
          </a:prstGeom>
          <a:noFill/>
        </p:spPr>
        <p:txBody>
          <a:bodyPr wrap="square" lIns="27432" tIns="27432" rIns="27432" bIns="27432" anchor="t">
            <a:spAutoFit/>
          </a:bodyPr>
          <a:lstStyle/>
          <a:p>
            <a:pPr algn="ctr">
              <a:defRPr sz="2000" b="1">
                <a:solidFill>
                  <a:srgbClr val="F8F8F8"/>
                </a:solidFill>
                <a:latin typeface="Arial"/>
                <a:ea typeface="Arial"/>
                <a:cs typeface="Arial"/>
              </a:defRPr>
            </a:pPr>
            <a:r>
              <a:rPr lang="en-US" sz="3200" dirty="0">
                <a:solidFill>
                  <a:srgbClr val="92D050"/>
                </a:solidFill>
                <a:latin typeface="Arial"/>
                <a:ea typeface="Arial"/>
                <a:cs typeface="Arial"/>
              </a:rPr>
              <a:t>$69,656.08</a:t>
            </a:r>
            <a:endParaRPr sz="3200" dirty="0">
              <a:solidFill>
                <a:srgbClr val="92D050"/>
              </a:solidFill>
            </a:endParaRPr>
          </a:p>
        </p:txBody>
      </p:sp>
      <p:sp>
        <p:nvSpPr>
          <p:cNvPr id="41" name="Rectangle 40">
            <a:extLst>
              <a:ext uri="{FF2B5EF4-FFF2-40B4-BE49-F238E27FC236}">
                <a16:creationId xmlns:a16="http://schemas.microsoft.com/office/drawing/2014/main" id="{C47BF20A-42FB-BC7F-A007-F4B6526DB929}"/>
              </a:ext>
            </a:extLst>
          </p:cNvPr>
          <p:cNvSpPr>
            <a:spLocks noGrp="1"/>
          </p:cNvSpPr>
          <p:nvPr/>
        </p:nvSpPr>
        <p:spPr>
          <a:xfrm>
            <a:off x="4626262" y="3319723"/>
            <a:ext cx="1944573" cy="511115"/>
          </a:xfrm>
          <a:prstGeom prst="rect">
            <a:avLst/>
          </a:prstGeom>
          <a:noFill/>
          <a:ln w="0">
            <a:noFill/>
          </a:ln>
        </p:spPr>
        <p:txBody>
          <a:bodyPr>
            <a:noAutofit/>
          </a:bodyPr>
          <a:lstStyle/>
          <a:p>
            <a:pPr algn="ctr">
              <a:defRPr sz="2250">
                <a:solidFill>
                  <a:srgbClr val="FFD838"/>
                </a:solidFill>
                <a:latin typeface="Arial"/>
                <a:ea typeface="Arial"/>
                <a:cs typeface="Arial"/>
              </a:defRPr>
            </a:pPr>
            <a:r>
              <a:rPr lang="en-US" sz="1400" dirty="0">
                <a:solidFill>
                  <a:srgbClr val="FFD838"/>
                </a:solidFill>
                <a:latin typeface="Arial"/>
                <a:ea typeface="Arial"/>
                <a:cs typeface="Arial"/>
              </a:rPr>
              <a:t>Total </a:t>
            </a:r>
          </a:p>
          <a:p>
            <a:pPr algn="ctr">
              <a:defRPr sz="2250">
                <a:solidFill>
                  <a:srgbClr val="FFD838"/>
                </a:solidFill>
                <a:latin typeface="Arial"/>
                <a:ea typeface="Arial"/>
                <a:cs typeface="Arial"/>
              </a:defRPr>
            </a:pPr>
            <a:r>
              <a:rPr lang="en-US" sz="1400" dirty="0">
                <a:solidFill>
                  <a:srgbClr val="FFD838"/>
                </a:solidFill>
                <a:latin typeface="Arial"/>
                <a:ea typeface="Arial"/>
                <a:cs typeface="Arial"/>
              </a:rPr>
              <a:t>Equipment C</a:t>
            </a:r>
            <a:r>
              <a:rPr sz="1400" dirty="0">
                <a:solidFill>
                  <a:srgbClr val="FFD838"/>
                </a:solidFill>
                <a:latin typeface="Arial"/>
                <a:ea typeface="Arial"/>
                <a:cs typeface="Arial"/>
              </a:rPr>
              <a:t>ost</a:t>
            </a:r>
          </a:p>
        </p:txBody>
      </p:sp>
      <p:sp>
        <p:nvSpPr>
          <p:cNvPr id="43" name="TextBox 12">
            <a:extLst>
              <a:ext uri="{FF2B5EF4-FFF2-40B4-BE49-F238E27FC236}">
                <a16:creationId xmlns:a16="http://schemas.microsoft.com/office/drawing/2014/main" id="{F32F94D0-5509-6BB3-09C6-78C8EBDD6C21}"/>
              </a:ext>
            </a:extLst>
          </p:cNvPr>
          <p:cNvSpPr>
            <a:spLocks noGrp="1"/>
          </p:cNvSpPr>
          <p:nvPr/>
        </p:nvSpPr>
        <p:spPr>
          <a:xfrm>
            <a:off x="4327533" y="3750937"/>
            <a:ext cx="2542032" cy="363176"/>
          </a:xfrm>
          <a:prstGeom prst="rect">
            <a:avLst/>
          </a:prstGeom>
          <a:noFill/>
        </p:spPr>
        <p:txBody>
          <a:bodyPr wrap="square" lIns="27432" tIns="27432" rIns="27432" bIns="27432" anchor="t">
            <a:spAutoFit/>
          </a:bodyPr>
          <a:lstStyle/>
          <a:p>
            <a:pPr algn="ctr">
              <a:defRPr sz="2000" b="1">
                <a:solidFill>
                  <a:srgbClr val="F8F8F8"/>
                </a:solidFill>
                <a:latin typeface="Arial"/>
                <a:ea typeface="Arial"/>
                <a:cs typeface="Arial"/>
              </a:defRPr>
            </a:pPr>
            <a:r>
              <a:rPr lang="en-US" sz="2000" dirty="0">
                <a:solidFill>
                  <a:schemeClr val="accent6"/>
                </a:solidFill>
                <a:latin typeface="Arial"/>
                <a:ea typeface="Arial"/>
                <a:cs typeface="Arial"/>
              </a:rPr>
              <a:t>$85,656.08 </a:t>
            </a:r>
            <a:endParaRPr dirty="0">
              <a:solidFill>
                <a:schemeClr val="accent6"/>
              </a:solidFill>
            </a:endParaRPr>
          </a:p>
        </p:txBody>
      </p:sp>
      <p:sp>
        <p:nvSpPr>
          <p:cNvPr id="47" name="TextBox 9">
            <a:extLst>
              <a:ext uri="{FF2B5EF4-FFF2-40B4-BE49-F238E27FC236}">
                <a16:creationId xmlns:a16="http://schemas.microsoft.com/office/drawing/2014/main" id="{13EB5DCE-0A05-3A09-9271-4D680D10C202}"/>
              </a:ext>
            </a:extLst>
          </p:cNvPr>
          <p:cNvSpPr>
            <a:spLocks noGrp="1"/>
          </p:cNvSpPr>
          <p:nvPr/>
        </p:nvSpPr>
        <p:spPr>
          <a:xfrm>
            <a:off x="4359971" y="3673796"/>
            <a:ext cx="274320" cy="457200"/>
          </a:xfrm>
          <a:prstGeom prst="rect">
            <a:avLst/>
          </a:prstGeom>
          <a:noFill/>
        </p:spPr>
        <p:txBody>
          <a:bodyPr wrap="square" lIns="27432" tIns="27432" rIns="27432" bIns="27432" anchor="t">
            <a:spAutoFit/>
          </a:bodyPr>
          <a:lstStyle/>
          <a:p>
            <a:pPr algn="ctr">
              <a:buNone/>
              <a:defRPr sz="3000" b="1">
                <a:solidFill>
                  <a:srgbClr val="FFD838"/>
                </a:solidFill>
                <a:latin typeface="Arial"/>
                <a:ea typeface="Arial"/>
                <a:cs typeface="Arial"/>
              </a:defRPr>
            </a:pPr>
            <a:r>
              <a:rPr dirty="0"/>
              <a:t>›</a:t>
            </a:r>
          </a:p>
        </p:txBody>
      </p:sp>
      <p:sp>
        <p:nvSpPr>
          <p:cNvPr id="6" name="TextBox 13">
            <a:extLst>
              <a:ext uri="{FF2B5EF4-FFF2-40B4-BE49-F238E27FC236}">
                <a16:creationId xmlns:a16="http://schemas.microsoft.com/office/drawing/2014/main" id="{717EC8ED-D879-689B-E2DB-7402F5411467}"/>
              </a:ext>
            </a:extLst>
          </p:cNvPr>
          <p:cNvSpPr>
            <a:spLocks noGrp="1"/>
          </p:cNvSpPr>
          <p:nvPr/>
        </p:nvSpPr>
        <p:spPr>
          <a:xfrm>
            <a:off x="1344311" y="4102729"/>
            <a:ext cx="2522074" cy="209288"/>
          </a:xfrm>
          <a:prstGeom prst="rect">
            <a:avLst/>
          </a:prstGeom>
          <a:noFill/>
        </p:spPr>
        <p:txBody>
          <a:bodyPr wrap="square" lIns="27432" tIns="27432" rIns="27432" bIns="27432" anchor="t">
            <a:spAutoFit/>
          </a:bodyPr>
          <a:lstStyle/>
          <a:p>
            <a:pPr algn="ctr">
              <a:buNone/>
              <a:defRPr sz="1300" b="0">
                <a:solidFill>
                  <a:srgbClr val="B8B8B8"/>
                </a:solidFill>
                <a:latin typeface="Arial"/>
                <a:ea typeface="Arial"/>
                <a:cs typeface="Arial"/>
              </a:defRPr>
            </a:pPr>
            <a:r>
              <a:rPr lang="en-US" sz="1000" dirty="0">
                <a:solidFill>
                  <a:schemeClr val="bg1"/>
                </a:solidFill>
              </a:rPr>
              <a:t>(SRU SCOUT RIFLES)</a:t>
            </a:r>
            <a:endParaRPr sz="1000" dirty="0">
              <a:solidFill>
                <a:schemeClr val="bg1"/>
              </a:solidFill>
            </a:endParaRPr>
          </a:p>
        </p:txBody>
      </p:sp>
      <p:sp>
        <p:nvSpPr>
          <p:cNvPr id="11" name="TextBox 13">
            <a:extLst>
              <a:ext uri="{FF2B5EF4-FFF2-40B4-BE49-F238E27FC236}">
                <a16:creationId xmlns:a16="http://schemas.microsoft.com/office/drawing/2014/main" id="{031C2F68-4314-704C-0D49-18F296FD8673}"/>
              </a:ext>
            </a:extLst>
          </p:cNvPr>
          <p:cNvSpPr>
            <a:spLocks noGrp="1"/>
          </p:cNvSpPr>
          <p:nvPr/>
        </p:nvSpPr>
        <p:spPr>
          <a:xfrm>
            <a:off x="1371743" y="5330013"/>
            <a:ext cx="2480306" cy="209288"/>
          </a:xfrm>
          <a:prstGeom prst="rect">
            <a:avLst/>
          </a:prstGeom>
          <a:noFill/>
        </p:spPr>
        <p:txBody>
          <a:bodyPr wrap="square" lIns="27432" tIns="27432" rIns="27432" bIns="27432" anchor="t">
            <a:spAutoFit/>
          </a:bodyPr>
          <a:lstStyle/>
          <a:p>
            <a:pPr algn="ctr">
              <a:buNone/>
              <a:defRPr sz="1300" b="0">
                <a:solidFill>
                  <a:srgbClr val="B8B8B8"/>
                </a:solidFill>
                <a:latin typeface="Arial"/>
                <a:ea typeface="Arial"/>
                <a:cs typeface="Arial"/>
              </a:defRPr>
            </a:pPr>
            <a:r>
              <a:rPr lang="en-US" sz="1000" dirty="0">
                <a:solidFill>
                  <a:schemeClr val="bg1"/>
                </a:solidFill>
              </a:rPr>
              <a:t>(FOR SRU MEMBERS ONLY)</a:t>
            </a:r>
            <a:endParaRPr sz="1000" dirty="0">
              <a:solidFill>
                <a:schemeClr val="bg1"/>
              </a:solidFill>
            </a:endParaRPr>
          </a:p>
        </p:txBody>
      </p:sp>
      <p:sp>
        <p:nvSpPr>
          <p:cNvPr id="9" name="TextBox 6">
            <a:extLst>
              <a:ext uri="{FF2B5EF4-FFF2-40B4-BE49-F238E27FC236}">
                <a16:creationId xmlns:a16="http://schemas.microsoft.com/office/drawing/2014/main" id="{4060FC21-F6DC-8952-D72E-808BF1BC9EDA}"/>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EQUIPMENT PURCHASES &amp; FUNDING</a:t>
            </a:r>
            <a:endParaRPr sz="2600" dirty="0">
              <a:solidFill>
                <a:srgbClr val="FFD838"/>
              </a:solidFill>
            </a:endParaRPr>
          </a:p>
        </p:txBody>
      </p:sp>
    </p:spTree>
    <p:extLst>
      <p:ext uri="{BB962C8B-B14F-4D97-AF65-F5344CB8AC3E}">
        <p14:creationId xmlns:p14="http://schemas.microsoft.com/office/powerpoint/2010/main" val="74256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4B8CA-2F9A-9AAB-9604-B52ECB5B76B0}"/>
            </a:ext>
          </a:extLst>
        </p:cNvPr>
        <p:cNvGrpSpPr/>
        <p:nvPr/>
      </p:nvGrpSpPr>
      <p:grpSpPr>
        <a:xfrm>
          <a:off x="0" y="0"/>
          <a:ext cx="0" cy="0"/>
          <a:chOff x="0" y="0"/>
          <a:chExt cx="0" cy="0"/>
        </a:xfrm>
      </p:grpSpPr>
      <p:sp>
        <p:nvSpPr>
          <p:cNvPr id="79" name="Rounded Rectangle 10">
            <a:extLst>
              <a:ext uri="{FF2B5EF4-FFF2-40B4-BE49-F238E27FC236}">
                <a16:creationId xmlns:a16="http://schemas.microsoft.com/office/drawing/2014/main" id="{C71C68A4-CD94-91D3-AD7B-037407FF31E7}"/>
              </a:ext>
            </a:extLst>
          </p:cNvPr>
          <p:cNvSpPr>
            <a:spLocks noGrp="1"/>
          </p:cNvSpPr>
          <p:nvPr/>
        </p:nvSpPr>
        <p:spPr>
          <a:xfrm>
            <a:off x="6850724" y="4972558"/>
            <a:ext cx="1162265" cy="727043"/>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81" name="Rounded Rectangle 10">
            <a:extLst>
              <a:ext uri="{FF2B5EF4-FFF2-40B4-BE49-F238E27FC236}">
                <a16:creationId xmlns:a16="http://schemas.microsoft.com/office/drawing/2014/main" id="{AC2D7DD0-DF5E-0000-5B9F-09609BF0D527}"/>
              </a:ext>
            </a:extLst>
          </p:cNvPr>
          <p:cNvSpPr>
            <a:spLocks noGrp="1"/>
          </p:cNvSpPr>
          <p:nvPr/>
        </p:nvSpPr>
        <p:spPr>
          <a:xfrm>
            <a:off x="8272726" y="4972558"/>
            <a:ext cx="1162265" cy="727043"/>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0" name="Rounded Rectangle 10">
            <a:extLst>
              <a:ext uri="{FF2B5EF4-FFF2-40B4-BE49-F238E27FC236}">
                <a16:creationId xmlns:a16="http://schemas.microsoft.com/office/drawing/2014/main" id="{2267AB51-4E47-B3D5-831F-46A5B2092B7A}"/>
              </a:ext>
            </a:extLst>
          </p:cNvPr>
          <p:cNvSpPr>
            <a:spLocks noGrp="1"/>
          </p:cNvSpPr>
          <p:nvPr/>
        </p:nvSpPr>
        <p:spPr>
          <a:xfrm>
            <a:off x="3820876" y="3506943"/>
            <a:ext cx="1719725" cy="686938"/>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id="{E40FD458-22E7-48F9-D665-4AF93EE01B4D}"/>
              </a:ext>
            </a:extLst>
          </p:cNvPr>
          <p:cNvSpPr txBox="1"/>
          <p:nvPr/>
        </p:nvSpPr>
        <p:spPr>
          <a:xfrm>
            <a:off x="341378" y="6641927"/>
            <a:ext cx="9144000" cy="164592"/>
          </a:xfrm>
          <a:prstGeom prst="rect">
            <a:avLst/>
          </a:prstGeom>
          <a:noFill/>
        </p:spPr>
        <p:txBody>
          <a:bodyPr wrap="square" lIns="27432" tIns="27432" rIns="27432" bIns="27432" anchor="t">
            <a:spAutoFit/>
          </a:bodyPr>
          <a:lstStyle/>
          <a:p>
            <a:pPr algn="l">
              <a:defRPr sz="800" b="0">
                <a:solidFill>
                  <a:srgbClr val="B8B8B8"/>
                </a:solidFill>
                <a:latin typeface="Arial"/>
              </a:defRPr>
            </a:pPr>
            <a:r>
              <a:rPr dirty="0"/>
              <a:t>2025–2026 Annual Military Equipment Report</a:t>
            </a:r>
          </a:p>
        </p:txBody>
      </p:sp>
      <p:sp>
        <p:nvSpPr>
          <p:cNvPr id="25" name="Rounded Rectangle 10">
            <a:extLst>
              <a:ext uri="{FF2B5EF4-FFF2-40B4-BE49-F238E27FC236}">
                <a16:creationId xmlns:a16="http://schemas.microsoft.com/office/drawing/2014/main" id="{C97979F5-90E5-0F3A-6CCE-73FBE2707ABD}"/>
              </a:ext>
            </a:extLst>
          </p:cNvPr>
          <p:cNvSpPr>
            <a:spLocks noGrp="1"/>
          </p:cNvSpPr>
          <p:nvPr/>
        </p:nvSpPr>
        <p:spPr>
          <a:xfrm>
            <a:off x="4553489" y="1699529"/>
            <a:ext cx="3254656" cy="1181479"/>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8" name="TextBox 11">
            <a:extLst>
              <a:ext uri="{FF2B5EF4-FFF2-40B4-BE49-F238E27FC236}">
                <a16:creationId xmlns:a16="http://schemas.microsoft.com/office/drawing/2014/main" id="{1FE5E434-4DA1-3349-CC1E-8A189DB232E1}"/>
              </a:ext>
            </a:extLst>
          </p:cNvPr>
          <p:cNvSpPr>
            <a:spLocks noGrp="1"/>
          </p:cNvSpPr>
          <p:nvPr/>
        </p:nvSpPr>
        <p:spPr>
          <a:xfrm>
            <a:off x="5168927" y="1887277"/>
            <a:ext cx="2114328" cy="532453"/>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lang="en-US" dirty="0">
                <a:solidFill>
                  <a:srgbClr val="FFC000"/>
                </a:solidFill>
              </a:rPr>
              <a:t>6,825</a:t>
            </a:r>
            <a:endParaRPr dirty="0">
              <a:solidFill>
                <a:srgbClr val="FFC000"/>
              </a:solidFill>
            </a:endParaRPr>
          </a:p>
        </p:txBody>
      </p:sp>
      <p:sp>
        <p:nvSpPr>
          <p:cNvPr id="31" name="TextBox 12">
            <a:extLst>
              <a:ext uri="{FF2B5EF4-FFF2-40B4-BE49-F238E27FC236}">
                <a16:creationId xmlns:a16="http://schemas.microsoft.com/office/drawing/2014/main" id="{479FB7C5-C38C-5931-C55D-4092459120EC}"/>
              </a:ext>
            </a:extLst>
          </p:cNvPr>
          <p:cNvSpPr>
            <a:spLocks noGrp="1"/>
          </p:cNvSpPr>
          <p:nvPr/>
        </p:nvSpPr>
        <p:spPr>
          <a:xfrm>
            <a:off x="4553489" y="2431822"/>
            <a:ext cx="3254656" cy="270843"/>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dirty="0"/>
              <a:t>Employee training hours</a:t>
            </a:r>
            <a:endParaRPr dirty="0"/>
          </a:p>
        </p:txBody>
      </p:sp>
      <p:sp>
        <p:nvSpPr>
          <p:cNvPr id="47" name="TextBox 11">
            <a:extLst>
              <a:ext uri="{FF2B5EF4-FFF2-40B4-BE49-F238E27FC236}">
                <a16:creationId xmlns:a16="http://schemas.microsoft.com/office/drawing/2014/main" id="{24D24F17-9F01-1428-BC5C-CA3535FDAAC1}"/>
              </a:ext>
            </a:extLst>
          </p:cNvPr>
          <p:cNvSpPr>
            <a:spLocks noGrp="1"/>
          </p:cNvSpPr>
          <p:nvPr/>
        </p:nvSpPr>
        <p:spPr>
          <a:xfrm>
            <a:off x="3829040" y="3500806"/>
            <a:ext cx="1711561" cy="424732"/>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lang="en-US" sz="2400" dirty="0">
                <a:solidFill>
                  <a:srgbClr val="FFC000"/>
                </a:solidFill>
              </a:rPr>
              <a:t>1,141</a:t>
            </a:r>
            <a:r>
              <a:rPr lang="en-US" sz="1200" dirty="0">
                <a:solidFill>
                  <a:srgbClr val="FFC000"/>
                </a:solidFill>
              </a:rPr>
              <a:t> HOURS</a:t>
            </a:r>
            <a:endParaRPr sz="2400" dirty="0">
              <a:solidFill>
                <a:srgbClr val="FFC000"/>
              </a:solidFill>
            </a:endParaRPr>
          </a:p>
        </p:txBody>
      </p:sp>
      <p:sp>
        <p:nvSpPr>
          <p:cNvPr id="49" name="TextBox 12">
            <a:extLst>
              <a:ext uri="{FF2B5EF4-FFF2-40B4-BE49-F238E27FC236}">
                <a16:creationId xmlns:a16="http://schemas.microsoft.com/office/drawing/2014/main" id="{54AF4F2A-3B30-369E-88DE-521C5EFCF7AF}"/>
              </a:ext>
            </a:extLst>
          </p:cNvPr>
          <p:cNvSpPr>
            <a:spLocks noGrp="1"/>
          </p:cNvSpPr>
          <p:nvPr/>
        </p:nvSpPr>
        <p:spPr>
          <a:xfrm>
            <a:off x="3829040" y="3866380"/>
            <a:ext cx="1719725" cy="240066"/>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1200" dirty="0"/>
              <a:t>Unit-level training</a:t>
            </a:r>
            <a:endParaRPr sz="1200" dirty="0"/>
          </a:p>
        </p:txBody>
      </p:sp>
      <p:sp>
        <p:nvSpPr>
          <p:cNvPr id="34" name="Rounded Rectangle 10">
            <a:extLst>
              <a:ext uri="{FF2B5EF4-FFF2-40B4-BE49-F238E27FC236}">
                <a16:creationId xmlns:a16="http://schemas.microsoft.com/office/drawing/2014/main" id="{792E6D73-E172-BD40-7D4D-BC0A59B45AC3}"/>
              </a:ext>
            </a:extLst>
          </p:cNvPr>
          <p:cNvSpPr>
            <a:spLocks noGrp="1"/>
          </p:cNvSpPr>
          <p:nvPr/>
        </p:nvSpPr>
        <p:spPr>
          <a:xfrm>
            <a:off x="6619199" y="3505493"/>
            <a:ext cx="1991075" cy="681443"/>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0" name="TextBox 11">
            <a:extLst>
              <a:ext uri="{FF2B5EF4-FFF2-40B4-BE49-F238E27FC236}">
                <a16:creationId xmlns:a16="http://schemas.microsoft.com/office/drawing/2014/main" id="{298FEB44-1850-9441-55C3-917E17196A7D}"/>
              </a:ext>
            </a:extLst>
          </p:cNvPr>
          <p:cNvSpPr>
            <a:spLocks noGrp="1"/>
          </p:cNvSpPr>
          <p:nvPr/>
        </p:nvSpPr>
        <p:spPr>
          <a:xfrm>
            <a:off x="6634850" y="3530471"/>
            <a:ext cx="1950120" cy="424732"/>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lang="en-US" sz="2400" dirty="0">
                <a:solidFill>
                  <a:srgbClr val="FFC000"/>
                </a:solidFill>
              </a:rPr>
              <a:t>5,684</a:t>
            </a:r>
            <a:r>
              <a:rPr lang="en-US" sz="1200" dirty="0">
                <a:solidFill>
                  <a:srgbClr val="FFC000"/>
                </a:solidFill>
              </a:rPr>
              <a:t> HOURS</a:t>
            </a:r>
            <a:endParaRPr sz="2400" dirty="0">
              <a:solidFill>
                <a:srgbClr val="FFC000"/>
              </a:solidFill>
            </a:endParaRPr>
          </a:p>
        </p:txBody>
      </p:sp>
      <p:sp>
        <p:nvSpPr>
          <p:cNvPr id="42" name="TextBox 12">
            <a:extLst>
              <a:ext uri="{FF2B5EF4-FFF2-40B4-BE49-F238E27FC236}">
                <a16:creationId xmlns:a16="http://schemas.microsoft.com/office/drawing/2014/main" id="{0D0B20E7-F10F-E3C4-975F-FB2301E5B678}"/>
              </a:ext>
            </a:extLst>
          </p:cNvPr>
          <p:cNvSpPr>
            <a:spLocks noGrp="1"/>
          </p:cNvSpPr>
          <p:nvPr/>
        </p:nvSpPr>
        <p:spPr>
          <a:xfrm>
            <a:off x="6641707" y="3902927"/>
            <a:ext cx="1922689" cy="240066"/>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1200" dirty="0"/>
              <a:t>Formal Courses</a:t>
            </a:r>
            <a:endParaRPr sz="1200" dirty="0"/>
          </a:p>
        </p:txBody>
      </p:sp>
      <p:sp>
        <p:nvSpPr>
          <p:cNvPr id="97" name="Rounded Rectangle 10">
            <a:extLst>
              <a:ext uri="{FF2B5EF4-FFF2-40B4-BE49-F238E27FC236}">
                <a16:creationId xmlns:a16="http://schemas.microsoft.com/office/drawing/2014/main" id="{1C517CF7-2B7E-46C0-088D-152EE6691BC6}"/>
              </a:ext>
            </a:extLst>
          </p:cNvPr>
          <p:cNvSpPr>
            <a:spLocks noGrp="1"/>
          </p:cNvSpPr>
          <p:nvPr/>
        </p:nvSpPr>
        <p:spPr>
          <a:xfrm>
            <a:off x="1881202" y="4972558"/>
            <a:ext cx="1162265" cy="727043"/>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dirty="0"/>
          </a:p>
        </p:txBody>
      </p:sp>
      <p:sp>
        <p:nvSpPr>
          <p:cNvPr id="95" name="Rounded Rectangle 10">
            <a:extLst>
              <a:ext uri="{FF2B5EF4-FFF2-40B4-BE49-F238E27FC236}">
                <a16:creationId xmlns:a16="http://schemas.microsoft.com/office/drawing/2014/main" id="{9B75D568-181A-D95E-D982-DBF6FFF15E2E}"/>
              </a:ext>
            </a:extLst>
          </p:cNvPr>
          <p:cNvSpPr>
            <a:spLocks noGrp="1"/>
          </p:cNvSpPr>
          <p:nvPr/>
        </p:nvSpPr>
        <p:spPr>
          <a:xfrm>
            <a:off x="3256324" y="4972558"/>
            <a:ext cx="1162265" cy="727043"/>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dirty="0"/>
          </a:p>
        </p:txBody>
      </p:sp>
      <p:sp>
        <p:nvSpPr>
          <p:cNvPr id="93" name="Rounded Rectangle 10">
            <a:extLst>
              <a:ext uri="{FF2B5EF4-FFF2-40B4-BE49-F238E27FC236}">
                <a16:creationId xmlns:a16="http://schemas.microsoft.com/office/drawing/2014/main" id="{481A0DD7-4CED-B1D2-C909-3AFA07299BA1}"/>
              </a:ext>
            </a:extLst>
          </p:cNvPr>
          <p:cNvSpPr>
            <a:spLocks noGrp="1"/>
          </p:cNvSpPr>
          <p:nvPr/>
        </p:nvSpPr>
        <p:spPr>
          <a:xfrm>
            <a:off x="4631446" y="4972558"/>
            <a:ext cx="1162265" cy="727043"/>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83" name="TextBox 12">
            <a:extLst>
              <a:ext uri="{FF2B5EF4-FFF2-40B4-BE49-F238E27FC236}">
                <a16:creationId xmlns:a16="http://schemas.microsoft.com/office/drawing/2014/main" id="{506CC00C-56C2-70E3-572E-CB75DF3E86F1}"/>
              </a:ext>
            </a:extLst>
          </p:cNvPr>
          <p:cNvSpPr>
            <a:spLocks noGrp="1"/>
          </p:cNvSpPr>
          <p:nvPr/>
        </p:nvSpPr>
        <p:spPr>
          <a:xfrm>
            <a:off x="1881202" y="5092938"/>
            <a:ext cx="1162265" cy="486287"/>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dirty="0"/>
              <a:t>Specialized Training</a:t>
            </a:r>
            <a:endParaRPr dirty="0"/>
          </a:p>
        </p:txBody>
      </p:sp>
      <p:sp>
        <p:nvSpPr>
          <p:cNvPr id="85" name="TextBox 12">
            <a:extLst>
              <a:ext uri="{FF2B5EF4-FFF2-40B4-BE49-F238E27FC236}">
                <a16:creationId xmlns:a16="http://schemas.microsoft.com/office/drawing/2014/main" id="{3665F648-90EE-0E99-E227-C1DDE1891A46}"/>
              </a:ext>
            </a:extLst>
          </p:cNvPr>
          <p:cNvSpPr>
            <a:spLocks noGrp="1"/>
          </p:cNvSpPr>
          <p:nvPr/>
        </p:nvSpPr>
        <p:spPr>
          <a:xfrm>
            <a:off x="3256324" y="5100118"/>
            <a:ext cx="1162265" cy="486287"/>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dirty="0"/>
              <a:t>sUAS Training </a:t>
            </a:r>
            <a:endParaRPr dirty="0"/>
          </a:p>
        </p:txBody>
      </p:sp>
      <p:sp>
        <p:nvSpPr>
          <p:cNvPr id="87" name="TextBox 12">
            <a:extLst>
              <a:ext uri="{FF2B5EF4-FFF2-40B4-BE49-F238E27FC236}">
                <a16:creationId xmlns:a16="http://schemas.microsoft.com/office/drawing/2014/main" id="{9759553D-832E-BCC5-49FB-B087032ED781}"/>
              </a:ext>
            </a:extLst>
          </p:cNvPr>
          <p:cNvSpPr>
            <a:spLocks noGrp="1"/>
          </p:cNvSpPr>
          <p:nvPr/>
        </p:nvSpPr>
        <p:spPr>
          <a:xfrm>
            <a:off x="4631445" y="5093924"/>
            <a:ext cx="1162265" cy="486287"/>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dirty="0"/>
              <a:t>DFR </a:t>
            </a:r>
          </a:p>
          <a:p>
            <a:pPr algn="ctr">
              <a:buNone/>
              <a:defRPr sz="1400" b="0">
                <a:solidFill>
                  <a:srgbClr val="F8F8F8"/>
                </a:solidFill>
                <a:latin typeface="Arial"/>
                <a:ea typeface="Arial"/>
                <a:cs typeface="Arial"/>
              </a:defRPr>
            </a:pPr>
            <a:r>
              <a:rPr lang="en-US" dirty="0"/>
              <a:t>Training </a:t>
            </a:r>
            <a:endParaRPr dirty="0"/>
          </a:p>
        </p:txBody>
      </p:sp>
      <p:cxnSp>
        <p:nvCxnSpPr>
          <p:cNvPr id="99" name="Straight Connector 98">
            <a:extLst>
              <a:ext uri="{FF2B5EF4-FFF2-40B4-BE49-F238E27FC236}">
                <a16:creationId xmlns:a16="http://schemas.microsoft.com/office/drawing/2014/main" id="{01621817-702D-6517-BBCC-70B71556418C}"/>
              </a:ext>
            </a:extLst>
          </p:cNvPr>
          <p:cNvCxnSpPr>
            <a:cxnSpLocks/>
            <a:stCxn id="20" idx="2"/>
            <a:endCxn id="93" idx="0"/>
          </p:cNvCxnSpPr>
          <p:nvPr/>
        </p:nvCxnSpPr>
        <p:spPr>
          <a:xfrm>
            <a:off x="4680739" y="4193881"/>
            <a:ext cx="531840" cy="778677"/>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101" name="Straight Connector 100">
            <a:extLst>
              <a:ext uri="{FF2B5EF4-FFF2-40B4-BE49-F238E27FC236}">
                <a16:creationId xmlns:a16="http://schemas.microsoft.com/office/drawing/2014/main" id="{A92B1AB5-6613-4BE8-611A-ADFA15FA5F8C}"/>
              </a:ext>
            </a:extLst>
          </p:cNvPr>
          <p:cNvCxnSpPr>
            <a:cxnSpLocks/>
            <a:stCxn id="20" idx="2"/>
            <a:endCxn id="95" idx="0"/>
          </p:cNvCxnSpPr>
          <p:nvPr/>
        </p:nvCxnSpPr>
        <p:spPr>
          <a:xfrm flipH="1">
            <a:off x="3837457" y="4193881"/>
            <a:ext cx="843282" cy="778677"/>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103" name="Straight Connector 102">
            <a:extLst>
              <a:ext uri="{FF2B5EF4-FFF2-40B4-BE49-F238E27FC236}">
                <a16:creationId xmlns:a16="http://schemas.microsoft.com/office/drawing/2014/main" id="{60C861D0-0856-D680-A986-A029CEC3799B}"/>
              </a:ext>
            </a:extLst>
          </p:cNvPr>
          <p:cNvCxnSpPr>
            <a:cxnSpLocks/>
            <a:stCxn id="20" idx="2"/>
            <a:endCxn id="97" idx="0"/>
          </p:cNvCxnSpPr>
          <p:nvPr/>
        </p:nvCxnSpPr>
        <p:spPr>
          <a:xfrm flipH="1">
            <a:off x="2462335" y="4193881"/>
            <a:ext cx="2218404" cy="778677"/>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38" name="Straight Connector 37">
            <a:extLst>
              <a:ext uri="{FF2B5EF4-FFF2-40B4-BE49-F238E27FC236}">
                <a16:creationId xmlns:a16="http://schemas.microsoft.com/office/drawing/2014/main" id="{BB163751-4DE4-C648-50B5-13C2E2F71EED}"/>
              </a:ext>
            </a:extLst>
          </p:cNvPr>
          <p:cNvCxnSpPr>
            <a:cxnSpLocks/>
            <a:stCxn id="25" idx="2"/>
            <a:endCxn id="20" idx="0"/>
          </p:cNvCxnSpPr>
          <p:nvPr/>
        </p:nvCxnSpPr>
        <p:spPr>
          <a:xfrm flipH="1">
            <a:off x="4680739" y="2881008"/>
            <a:ext cx="1500078" cy="625935"/>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41" name="Straight Connector 40">
            <a:extLst>
              <a:ext uri="{FF2B5EF4-FFF2-40B4-BE49-F238E27FC236}">
                <a16:creationId xmlns:a16="http://schemas.microsoft.com/office/drawing/2014/main" id="{394B45AF-135D-2CC3-02E6-A88C33B57858}"/>
              </a:ext>
            </a:extLst>
          </p:cNvPr>
          <p:cNvCxnSpPr>
            <a:cxnSpLocks/>
            <a:stCxn id="25" idx="2"/>
            <a:endCxn id="34" idx="0"/>
          </p:cNvCxnSpPr>
          <p:nvPr/>
        </p:nvCxnSpPr>
        <p:spPr>
          <a:xfrm>
            <a:off x="6180817" y="2881008"/>
            <a:ext cx="1433920" cy="624485"/>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
        <p:nvSpPr>
          <p:cNvPr id="74" name="TextBox 12">
            <a:extLst>
              <a:ext uri="{FF2B5EF4-FFF2-40B4-BE49-F238E27FC236}">
                <a16:creationId xmlns:a16="http://schemas.microsoft.com/office/drawing/2014/main" id="{A0501DA6-DF88-8C6D-72BD-9DB23F658C60}"/>
              </a:ext>
            </a:extLst>
          </p:cNvPr>
          <p:cNvSpPr>
            <a:spLocks noGrp="1"/>
          </p:cNvSpPr>
          <p:nvPr/>
        </p:nvSpPr>
        <p:spPr>
          <a:xfrm>
            <a:off x="6850723" y="5223228"/>
            <a:ext cx="1162266" cy="240066"/>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1200" dirty="0"/>
              <a:t>ACSO RTC</a:t>
            </a:r>
            <a:endParaRPr sz="1200" dirty="0"/>
          </a:p>
        </p:txBody>
      </p:sp>
      <p:sp>
        <p:nvSpPr>
          <p:cNvPr id="77" name="TextBox 12">
            <a:extLst>
              <a:ext uri="{FF2B5EF4-FFF2-40B4-BE49-F238E27FC236}">
                <a16:creationId xmlns:a16="http://schemas.microsoft.com/office/drawing/2014/main" id="{D9D9F7D2-1B8C-1C3A-E36C-AF5309315934}"/>
              </a:ext>
            </a:extLst>
          </p:cNvPr>
          <p:cNvSpPr>
            <a:spLocks noGrp="1"/>
          </p:cNvSpPr>
          <p:nvPr/>
        </p:nvSpPr>
        <p:spPr>
          <a:xfrm>
            <a:off x="8272725" y="5130895"/>
            <a:ext cx="1162265" cy="424732"/>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1200" dirty="0"/>
              <a:t>Outside Vendors</a:t>
            </a:r>
            <a:endParaRPr sz="1200" dirty="0"/>
          </a:p>
        </p:txBody>
      </p:sp>
      <p:cxnSp>
        <p:nvCxnSpPr>
          <p:cNvPr id="82" name="Straight Connector 81">
            <a:extLst>
              <a:ext uri="{FF2B5EF4-FFF2-40B4-BE49-F238E27FC236}">
                <a16:creationId xmlns:a16="http://schemas.microsoft.com/office/drawing/2014/main" id="{EA23D5B8-81C5-EAD7-2E60-6A0B420DB0C6}"/>
              </a:ext>
            </a:extLst>
          </p:cNvPr>
          <p:cNvCxnSpPr>
            <a:cxnSpLocks/>
            <a:stCxn id="34" idx="2"/>
            <a:endCxn id="79" idx="0"/>
          </p:cNvCxnSpPr>
          <p:nvPr/>
        </p:nvCxnSpPr>
        <p:spPr>
          <a:xfrm flipH="1">
            <a:off x="7431857" y="4186936"/>
            <a:ext cx="182880" cy="785622"/>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88" name="Straight Connector 87">
            <a:extLst>
              <a:ext uri="{FF2B5EF4-FFF2-40B4-BE49-F238E27FC236}">
                <a16:creationId xmlns:a16="http://schemas.microsoft.com/office/drawing/2014/main" id="{6B8820B8-2CCE-E118-3B1F-F6E8784397B1}"/>
              </a:ext>
            </a:extLst>
          </p:cNvPr>
          <p:cNvCxnSpPr>
            <a:cxnSpLocks/>
            <a:stCxn id="34" idx="2"/>
            <a:endCxn id="81" idx="0"/>
          </p:cNvCxnSpPr>
          <p:nvPr/>
        </p:nvCxnSpPr>
        <p:spPr>
          <a:xfrm>
            <a:off x="7614737" y="4186936"/>
            <a:ext cx="1239122" cy="785622"/>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
        <p:nvSpPr>
          <p:cNvPr id="115" name="TextBox 12">
            <a:extLst>
              <a:ext uri="{FF2B5EF4-FFF2-40B4-BE49-F238E27FC236}">
                <a16:creationId xmlns:a16="http://schemas.microsoft.com/office/drawing/2014/main" id="{796B495A-85F1-0445-3FB2-5BFCF6856CB2}"/>
              </a:ext>
            </a:extLst>
          </p:cNvPr>
          <p:cNvSpPr>
            <a:spLocks noGrp="1"/>
          </p:cNvSpPr>
          <p:nvPr/>
        </p:nvSpPr>
        <p:spPr>
          <a:xfrm>
            <a:off x="8615070" y="4253161"/>
            <a:ext cx="1765385" cy="486287"/>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1600" b="1" dirty="0">
                <a:solidFill>
                  <a:srgbClr val="92D050"/>
                </a:solidFill>
              </a:rPr>
              <a:t>379</a:t>
            </a:r>
            <a:r>
              <a:rPr lang="en-US" sz="1200" b="1" dirty="0">
                <a:solidFill>
                  <a:srgbClr val="92D050"/>
                </a:solidFill>
              </a:rPr>
              <a:t> </a:t>
            </a:r>
          </a:p>
          <a:p>
            <a:pPr algn="ctr">
              <a:buNone/>
              <a:defRPr sz="1400" b="0">
                <a:solidFill>
                  <a:srgbClr val="F8F8F8"/>
                </a:solidFill>
                <a:latin typeface="Arial"/>
                <a:ea typeface="Arial"/>
                <a:cs typeface="Arial"/>
              </a:defRPr>
            </a:pPr>
            <a:r>
              <a:rPr lang="en-US" sz="1200" b="1" dirty="0">
                <a:solidFill>
                  <a:srgbClr val="92D050"/>
                </a:solidFill>
              </a:rPr>
              <a:t>Course attendees </a:t>
            </a:r>
            <a:endParaRPr sz="1200" b="1" dirty="0">
              <a:solidFill>
                <a:srgbClr val="92D050"/>
              </a:solidFill>
            </a:endParaRPr>
          </a:p>
        </p:txBody>
      </p:sp>
      <p:sp>
        <p:nvSpPr>
          <p:cNvPr id="10" name="TextBox 6">
            <a:extLst>
              <a:ext uri="{FF2B5EF4-FFF2-40B4-BE49-F238E27FC236}">
                <a16:creationId xmlns:a16="http://schemas.microsoft.com/office/drawing/2014/main" id="{DFFC316E-99F9-FAF3-1143-E0BAFD369C4A}"/>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TOTAL TRAINING HOURS</a:t>
            </a:r>
            <a:endParaRPr sz="2600" dirty="0">
              <a:solidFill>
                <a:srgbClr val="FFD838"/>
              </a:solidFill>
            </a:endParaRPr>
          </a:p>
        </p:txBody>
      </p:sp>
    </p:spTree>
    <p:extLst>
      <p:ext uri="{BB962C8B-B14F-4D97-AF65-F5344CB8AC3E}">
        <p14:creationId xmlns:p14="http://schemas.microsoft.com/office/powerpoint/2010/main" val="2515811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340DE-B77C-1820-AFA7-A47AAA3125D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9B3C59-FA9A-865A-F750-B24AE1069DC3}"/>
              </a:ext>
            </a:extLst>
          </p:cNvPr>
          <p:cNvSpPr txBox="1"/>
          <p:nvPr/>
        </p:nvSpPr>
        <p:spPr>
          <a:xfrm>
            <a:off x="341378" y="6641927"/>
            <a:ext cx="9144000" cy="164592"/>
          </a:xfrm>
          <a:prstGeom prst="rect">
            <a:avLst/>
          </a:prstGeom>
          <a:noFill/>
        </p:spPr>
        <p:txBody>
          <a:bodyPr wrap="square" lIns="27432" tIns="27432" rIns="27432" bIns="27432" anchor="t">
            <a:spAutoFit/>
          </a:bodyPr>
          <a:lstStyle/>
          <a:p>
            <a:pPr algn="l">
              <a:defRPr sz="800" b="0">
                <a:solidFill>
                  <a:srgbClr val="B8B8B8"/>
                </a:solidFill>
                <a:latin typeface="Arial"/>
              </a:defRPr>
            </a:pPr>
            <a:r>
              <a:rPr dirty="0"/>
              <a:t>2025–2026 Annual Military Equipment Report</a:t>
            </a:r>
          </a:p>
        </p:txBody>
      </p:sp>
      <p:sp>
        <p:nvSpPr>
          <p:cNvPr id="25" name="Rounded Rectangle 10">
            <a:extLst>
              <a:ext uri="{FF2B5EF4-FFF2-40B4-BE49-F238E27FC236}">
                <a16:creationId xmlns:a16="http://schemas.microsoft.com/office/drawing/2014/main" id="{79CF9C0A-0E1B-466F-ACDB-396491C343FC}"/>
              </a:ext>
            </a:extLst>
          </p:cNvPr>
          <p:cNvSpPr>
            <a:spLocks noGrp="1"/>
          </p:cNvSpPr>
          <p:nvPr/>
        </p:nvSpPr>
        <p:spPr>
          <a:xfrm>
            <a:off x="4906309" y="1683936"/>
            <a:ext cx="2502564" cy="1181479"/>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8" name="TextBox 11">
            <a:extLst>
              <a:ext uri="{FF2B5EF4-FFF2-40B4-BE49-F238E27FC236}">
                <a16:creationId xmlns:a16="http://schemas.microsoft.com/office/drawing/2014/main" id="{517F6E35-A157-FE9B-7749-01698E44AD2C}"/>
              </a:ext>
            </a:extLst>
          </p:cNvPr>
          <p:cNvSpPr>
            <a:spLocks noGrp="1"/>
          </p:cNvSpPr>
          <p:nvPr/>
        </p:nvSpPr>
        <p:spPr>
          <a:xfrm>
            <a:off x="5107863" y="1830489"/>
            <a:ext cx="2114328" cy="532453"/>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lang="en-US" dirty="0">
                <a:solidFill>
                  <a:srgbClr val="FFC000"/>
                </a:solidFill>
              </a:rPr>
              <a:t>550.09</a:t>
            </a:r>
            <a:r>
              <a:rPr lang="en-US" sz="1200" dirty="0">
                <a:solidFill>
                  <a:srgbClr val="FFC000"/>
                </a:solidFill>
              </a:rPr>
              <a:t> HOURS</a:t>
            </a:r>
            <a:endParaRPr dirty="0">
              <a:solidFill>
                <a:srgbClr val="FFC000"/>
              </a:solidFill>
            </a:endParaRPr>
          </a:p>
        </p:txBody>
      </p:sp>
      <p:sp>
        <p:nvSpPr>
          <p:cNvPr id="31" name="TextBox 12">
            <a:extLst>
              <a:ext uri="{FF2B5EF4-FFF2-40B4-BE49-F238E27FC236}">
                <a16:creationId xmlns:a16="http://schemas.microsoft.com/office/drawing/2014/main" id="{CA12D3E7-29FE-5737-CD6A-27C7310B4DBB}"/>
              </a:ext>
            </a:extLst>
          </p:cNvPr>
          <p:cNvSpPr>
            <a:spLocks noGrp="1"/>
          </p:cNvSpPr>
          <p:nvPr/>
        </p:nvSpPr>
        <p:spPr>
          <a:xfrm>
            <a:off x="4906309" y="2375034"/>
            <a:ext cx="2502564" cy="270843"/>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dirty="0"/>
              <a:t>T</a:t>
            </a:r>
            <a:r>
              <a:rPr lang="en-US" dirty="0"/>
              <a:t>otal Operation Person-Hours</a:t>
            </a:r>
            <a:endParaRPr dirty="0"/>
          </a:p>
        </p:txBody>
      </p:sp>
      <p:sp>
        <p:nvSpPr>
          <p:cNvPr id="45" name="Rounded Rectangle 10">
            <a:extLst>
              <a:ext uri="{FF2B5EF4-FFF2-40B4-BE49-F238E27FC236}">
                <a16:creationId xmlns:a16="http://schemas.microsoft.com/office/drawing/2014/main" id="{93C1824A-2A18-C5CC-43C2-2E10B61D1B04}"/>
              </a:ext>
            </a:extLst>
          </p:cNvPr>
          <p:cNvSpPr>
            <a:spLocks noGrp="1"/>
          </p:cNvSpPr>
          <p:nvPr/>
        </p:nvSpPr>
        <p:spPr>
          <a:xfrm>
            <a:off x="2001064" y="3538250"/>
            <a:ext cx="1817124" cy="965758"/>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7" name="TextBox 11">
            <a:extLst>
              <a:ext uri="{FF2B5EF4-FFF2-40B4-BE49-F238E27FC236}">
                <a16:creationId xmlns:a16="http://schemas.microsoft.com/office/drawing/2014/main" id="{6512782D-A1B0-7C44-A4AF-F0A2259EFAF3}"/>
              </a:ext>
            </a:extLst>
          </p:cNvPr>
          <p:cNvSpPr>
            <a:spLocks noGrp="1"/>
          </p:cNvSpPr>
          <p:nvPr/>
        </p:nvSpPr>
        <p:spPr>
          <a:xfrm>
            <a:off x="2045023" y="3634563"/>
            <a:ext cx="1773165" cy="424732"/>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lang="en-US" sz="2400" dirty="0">
                <a:solidFill>
                  <a:srgbClr val="FFC000"/>
                </a:solidFill>
              </a:rPr>
              <a:t>189.75 </a:t>
            </a:r>
            <a:r>
              <a:rPr lang="en-US" sz="1200" dirty="0">
                <a:solidFill>
                  <a:srgbClr val="FFC000"/>
                </a:solidFill>
              </a:rPr>
              <a:t>HOURS</a:t>
            </a:r>
            <a:endParaRPr sz="2400" dirty="0">
              <a:solidFill>
                <a:srgbClr val="FFC000"/>
              </a:solidFill>
            </a:endParaRPr>
          </a:p>
        </p:txBody>
      </p:sp>
      <p:sp>
        <p:nvSpPr>
          <p:cNvPr id="125" name="Rounded Rectangle 16">
            <a:extLst>
              <a:ext uri="{FF2B5EF4-FFF2-40B4-BE49-F238E27FC236}">
                <a16:creationId xmlns:a16="http://schemas.microsoft.com/office/drawing/2014/main" id="{8AAF3553-ACA2-FBB3-CD67-E3E364755414}"/>
              </a:ext>
            </a:extLst>
          </p:cNvPr>
          <p:cNvSpPr/>
          <p:nvPr/>
        </p:nvSpPr>
        <p:spPr>
          <a:xfrm>
            <a:off x="8325962" y="5214218"/>
            <a:ext cx="2765437" cy="1041633"/>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7" name="TextBox 126">
            <a:extLst>
              <a:ext uri="{FF2B5EF4-FFF2-40B4-BE49-F238E27FC236}">
                <a16:creationId xmlns:a16="http://schemas.microsoft.com/office/drawing/2014/main" id="{D58F1CB2-30A9-D4F8-784B-C4F33EAAE8BD}"/>
              </a:ext>
            </a:extLst>
          </p:cNvPr>
          <p:cNvSpPr txBox="1"/>
          <p:nvPr/>
        </p:nvSpPr>
        <p:spPr>
          <a:xfrm>
            <a:off x="9079435" y="5441553"/>
            <a:ext cx="1344749" cy="270843"/>
          </a:xfrm>
          <a:prstGeom prst="rect">
            <a:avLst/>
          </a:prstGeom>
          <a:noFill/>
        </p:spPr>
        <p:txBody>
          <a:bodyPr wrap="square" lIns="27432" tIns="27432" rIns="27432" bIns="27432" anchor="t">
            <a:spAutoFit/>
          </a:bodyPr>
          <a:lstStyle/>
          <a:p>
            <a:pPr algn="ctr">
              <a:defRPr sz="3100" b="1">
                <a:solidFill>
                  <a:srgbClr val="FFD838"/>
                </a:solidFill>
                <a:latin typeface="Arial"/>
              </a:defRPr>
            </a:pPr>
            <a:r>
              <a:rPr lang="en-US" sz="1400" dirty="0">
                <a:solidFill>
                  <a:schemeClr val="accent2">
                    <a:lumMod val="75000"/>
                  </a:schemeClr>
                </a:solidFill>
              </a:rPr>
              <a:t>TECHNICIANS</a:t>
            </a:r>
            <a:endParaRPr sz="1400" dirty="0">
              <a:solidFill>
                <a:schemeClr val="accent2">
                  <a:lumMod val="75000"/>
                </a:schemeClr>
              </a:solidFill>
            </a:endParaRPr>
          </a:p>
        </p:txBody>
      </p:sp>
      <p:sp>
        <p:nvSpPr>
          <p:cNvPr id="129" name="TextBox 12">
            <a:extLst>
              <a:ext uri="{FF2B5EF4-FFF2-40B4-BE49-F238E27FC236}">
                <a16:creationId xmlns:a16="http://schemas.microsoft.com/office/drawing/2014/main" id="{6C8F64F3-220E-EC83-A3CD-0DABD9275C7D}"/>
              </a:ext>
            </a:extLst>
          </p:cNvPr>
          <p:cNvSpPr>
            <a:spLocks noGrp="1"/>
          </p:cNvSpPr>
          <p:nvPr/>
        </p:nvSpPr>
        <p:spPr>
          <a:xfrm>
            <a:off x="8658386" y="5712396"/>
            <a:ext cx="2085175" cy="363176"/>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2000" b="1" dirty="0"/>
              <a:t>6.55 HOURS</a:t>
            </a:r>
            <a:endParaRPr sz="2000" b="1" dirty="0"/>
          </a:p>
        </p:txBody>
      </p:sp>
      <p:sp>
        <p:nvSpPr>
          <p:cNvPr id="131" name="Rounded Rectangle 16">
            <a:extLst>
              <a:ext uri="{FF2B5EF4-FFF2-40B4-BE49-F238E27FC236}">
                <a16:creationId xmlns:a16="http://schemas.microsoft.com/office/drawing/2014/main" id="{62EC7A1B-A1E0-D16F-2500-31A44882208D}"/>
              </a:ext>
            </a:extLst>
          </p:cNvPr>
          <p:cNvSpPr/>
          <p:nvPr/>
        </p:nvSpPr>
        <p:spPr>
          <a:xfrm>
            <a:off x="4713281" y="5199557"/>
            <a:ext cx="2765437" cy="1041633"/>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33" name="Rounded Rectangle 16">
            <a:extLst>
              <a:ext uri="{FF2B5EF4-FFF2-40B4-BE49-F238E27FC236}">
                <a16:creationId xmlns:a16="http://schemas.microsoft.com/office/drawing/2014/main" id="{0DACF509-3901-C7CA-B67B-AE3ABBFF745F}"/>
              </a:ext>
            </a:extLst>
          </p:cNvPr>
          <p:cNvSpPr/>
          <p:nvPr/>
        </p:nvSpPr>
        <p:spPr>
          <a:xfrm>
            <a:off x="1100600" y="5214218"/>
            <a:ext cx="2765437" cy="1041633"/>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35" name="TextBox 12">
            <a:extLst>
              <a:ext uri="{FF2B5EF4-FFF2-40B4-BE49-F238E27FC236}">
                <a16:creationId xmlns:a16="http://schemas.microsoft.com/office/drawing/2014/main" id="{8D845CED-BCCE-4851-9263-0765351FB5A9}"/>
              </a:ext>
            </a:extLst>
          </p:cNvPr>
          <p:cNvSpPr>
            <a:spLocks noGrp="1"/>
          </p:cNvSpPr>
          <p:nvPr/>
        </p:nvSpPr>
        <p:spPr>
          <a:xfrm>
            <a:off x="5192955" y="5672213"/>
            <a:ext cx="1898367" cy="363176"/>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2000" b="1" dirty="0"/>
              <a:t>317.09 HOURS</a:t>
            </a:r>
            <a:endParaRPr sz="2000" b="1" dirty="0"/>
          </a:p>
        </p:txBody>
      </p:sp>
      <p:sp>
        <p:nvSpPr>
          <p:cNvPr id="137" name="TextBox 136">
            <a:extLst>
              <a:ext uri="{FF2B5EF4-FFF2-40B4-BE49-F238E27FC236}">
                <a16:creationId xmlns:a16="http://schemas.microsoft.com/office/drawing/2014/main" id="{5455F59F-C01A-D6C5-4437-AC736AF670DD}"/>
              </a:ext>
            </a:extLst>
          </p:cNvPr>
          <p:cNvSpPr txBox="1"/>
          <p:nvPr/>
        </p:nvSpPr>
        <p:spPr>
          <a:xfrm>
            <a:off x="5560525" y="5401369"/>
            <a:ext cx="1134284" cy="270843"/>
          </a:xfrm>
          <a:prstGeom prst="rect">
            <a:avLst/>
          </a:prstGeom>
          <a:noFill/>
        </p:spPr>
        <p:txBody>
          <a:bodyPr wrap="square" lIns="27432" tIns="27432" rIns="27432" bIns="27432" anchor="t">
            <a:spAutoFit/>
          </a:bodyPr>
          <a:lstStyle/>
          <a:p>
            <a:pPr algn="ctr">
              <a:defRPr sz="3100" b="1">
                <a:solidFill>
                  <a:srgbClr val="FFD838"/>
                </a:solidFill>
                <a:latin typeface="Arial"/>
              </a:defRPr>
            </a:pPr>
            <a:r>
              <a:rPr lang="en-US" sz="1400" dirty="0">
                <a:solidFill>
                  <a:schemeClr val="accent6">
                    <a:lumMod val="40000"/>
                    <a:lumOff val="60000"/>
                  </a:schemeClr>
                </a:solidFill>
              </a:rPr>
              <a:t>DEPUTIES</a:t>
            </a:r>
            <a:endParaRPr sz="1400" dirty="0">
              <a:solidFill>
                <a:schemeClr val="accent6">
                  <a:lumMod val="40000"/>
                  <a:lumOff val="60000"/>
                </a:schemeClr>
              </a:solidFill>
            </a:endParaRPr>
          </a:p>
        </p:txBody>
      </p:sp>
      <p:sp>
        <p:nvSpPr>
          <p:cNvPr id="139" name="TextBox 138">
            <a:extLst>
              <a:ext uri="{FF2B5EF4-FFF2-40B4-BE49-F238E27FC236}">
                <a16:creationId xmlns:a16="http://schemas.microsoft.com/office/drawing/2014/main" id="{4CF80B5B-1A8C-E7CD-8EF4-E02B8CE1862F}"/>
              </a:ext>
            </a:extLst>
          </p:cNvPr>
          <p:cNvSpPr txBox="1"/>
          <p:nvPr/>
        </p:nvSpPr>
        <p:spPr>
          <a:xfrm>
            <a:off x="1905290" y="5409967"/>
            <a:ext cx="1242312" cy="270843"/>
          </a:xfrm>
          <a:prstGeom prst="rect">
            <a:avLst/>
          </a:prstGeom>
          <a:noFill/>
        </p:spPr>
        <p:txBody>
          <a:bodyPr wrap="square" lIns="27432" tIns="27432" rIns="27432" bIns="27432" anchor="t">
            <a:spAutoFit/>
          </a:bodyPr>
          <a:lstStyle/>
          <a:p>
            <a:pPr algn="ctr">
              <a:defRPr sz="3100" b="1">
                <a:solidFill>
                  <a:srgbClr val="FFD838"/>
                </a:solidFill>
                <a:latin typeface="Arial"/>
              </a:defRPr>
            </a:pPr>
            <a:r>
              <a:rPr lang="en-US" sz="1400" dirty="0">
                <a:solidFill>
                  <a:schemeClr val="accent6">
                    <a:lumMod val="75000"/>
                  </a:schemeClr>
                </a:solidFill>
              </a:rPr>
              <a:t>SERGEANTS</a:t>
            </a:r>
            <a:endParaRPr sz="1400" dirty="0">
              <a:solidFill>
                <a:schemeClr val="accent6">
                  <a:lumMod val="75000"/>
                </a:schemeClr>
              </a:solidFill>
            </a:endParaRPr>
          </a:p>
        </p:txBody>
      </p:sp>
      <p:sp>
        <p:nvSpPr>
          <p:cNvPr id="141" name="TextBox 12">
            <a:extLst>
              <a:ext uri="{FF2B5EF4-FFF2-40B4-BE49-F238E27FC236}">
                <a16:creationId xmlns:a16="http://schemas.microsoft.com/office/drawing/2014/main" id="{0E003C9F-0FAC-BBDC-6C75-810AA9D1CEEC}"/>
              </a:ext>
            </a:extLst>
          </p:cNvPr>
          <p:cNvSpPr>
            <a:spLocks noGrp="1"/>
          </p:cNvSpPr>
          <p:nvPr/>
        </p:nvSpPr>
        <p:spPr>
          <a:xfrm>
            <a:off x="1476734" y="5681789"/>
            <a:ext cx="2099425" cy="363176"/>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2000" b="1" dirty="0"/>
              <a:t>226.45 HOURS</a:t>
            </a:r>
            <a:endParaRPr sz="2000" b="1" dirty="0"/>
          </a:p>
        </p:txBody>
      </p:sp>
      <p:sp>
        <p:nvSpPr>
          <p:cNvPr id="143" name="Rounded Rectangle 10">
            <a:extLst>
              <a:ext uri="{FF2B5EF4-FFF2-40B4-BE49-F238E27FC236}">
                <a16:creationId xmlns:a16="http://schemas.microsoft.com/office/drawing/2014/main" id="{630FC375-B168-0304-6BF8-2CF106D31C77}"/>
              </a:ext>
            </a:extLst>
          </p:cNvPr>
          <p:cNvSpPr>
            <a:spLocks noGrp="1"/>
          </p:cNvSpPr>
          <p:nvPr/>
        </p:nvSpPr>
        <p:spPr>
          <a:xfrm>
            <a:off x="4128631" y="3539528"/>
            <a:ext cx="1817124" cy="965758"/>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45" name="TextBox 11">
            <a:extLst>
              <a:ext uri="{FF2B5EF4-FFF2-40B4-BE49-F238E27FC236}">
                <a16:creationId xmlns:a16="http://schemas.microsoft.com/office/drawing/2014/main" id="{A4D14B40-9FB0-E5BB-D21E-9B04872DF4F8}"/>
              </a:ext>
            </a:extLst>
          </p:cNvPr>
          <p:cNvSpPr>
            <a:spLocks noGrp="1"/>
          </p:cNvSpPr>
          <p:nvPr/>
        </p:nvSpPr>
        <p:spPr>
          <a:xfrm>
            <a:off x="4172590" y="3635841"/>
            <a:ext cx="1773165" cy="424732"/>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lang="en-US" sz="2400" dirty="0">
                <a:solidFill>
                  <a:srgbClr val="FFC000"/>
                </a:solidFill>
              </a:rPr>
              <a:t>114 </a:t>
            </a:r>
            <a:r>
              <a:rPr lang="en-US" sz="1200" dirty="0">
                <a:solidFill>
                  <a:srgbClr val="FFC000"/>
                </a:solidFill>
              </a:rPr>
              <a:t>HOURS</a:t>
            </a:r>
            <a:endParaRPr sz="2400" dirty="0">
              <a:solidFill>
                <a:srgbClr val="FFC000"/>
              </a:solidFill>
            </a:endParaRPr>
          </a:p>
        </p:txBody>
      </p:sp>
      <p:sp>
        <p:nvSpPr>
          <p:cNvPr id="147" name="Rounded Rectangle 10">
            <a:extLst>
              <a:ext uri="{FF2B5EF4-FFF2-40B4-BE49-F238E27FC236}">
                <a16:creationId xmlns:a16="http://schemas.microsoft.com/office/drawing/2014/main" id="{22F85E7E-B69D-2BBD-8539-DE2F19C898AD}"/>
              </a:ext>
            </a:extLst>
          </p:cNvPr>
          <p:cNvSpPr>
            <a:spLocks noGrp="1"/>
          </p:cNvSpPr>
          <p:nvPr/>
        </p:nvSpPr>
        <p:spPr>
          <a:xfrm>
            <a:off x="6214794" y="3539891"/>
            <a:ext cx="1817124" cy="965758"/>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49" name="TextBox 11">
            <a:extLst>
              <a:ext uri="{FF2B5EF4-FFF2-40B4-BE49-F238E27FC236}">
                <a16:creationId xmlns:a16="http://schemas.microsoft.com/office/drawing/2014/main" id="{A08FF2FF-40A0-28BC-597C-2270311232EB}"/>
              </a:ext>
            </a:extLst>
          </p:cNvPr>
          <p:cNvSpPr>
            <a:spLocks noGrp="1"/>
          </p:cNvSpPr>
          <p:nvPr/>
        </p:nvSpPr>
        <p:spPr>
          <a:xfrm>
            <a:off x="6258753" y="3636204"/>
            <a:ext cx="1773165" cy="424732"/>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lang="en-US" sz="2400" dirty="0">
                <a:solidFill>
                  <a:srgbClr val="FFC000"/>
                </a:solidFill>
              </a:rPr>
              <a:t>170.12 </a:t>
            </a:r>
            <a:r>
              <a:rPr lang="en-US" sz="1200" dirty="0">
                <a:solidFill>
                  <a:srgbClr val="FFC000"/>
                </a:solidFill>
              </a:rPr>
              <a:t>HOURS</a:t>
            </a:r>
            <a:endParaRPr sz="2400" dirty="0">
              <a:solidFill>
                <a:srgbClr val="FFC000"/>
              </a:solidFill>
            </a:endParaRPr>
          </a:p>
        </p:txBody>
      </p:sp>
      <p:sp>
        <p:nvSpPr>
          <p:cNvPr id="151" name="Rounded Rectangle 10">
            <a:extLst>
              <a:ext uri="{FF2B5EF4-FFF2-40B4-BE49-F238E27FC236}">
                <a16:creationId xmlns:a16="http://schemas.microsoft.com/office/drawing/2014/main" id="{1154D449-5BE3-0190-88B1-A411E56C4A98}"/>
              </a:ext>
            </a:extLst>
          </p:cNvPr>
          <p:cNvSpPr>
            <a:spLocks noGrp="1"/>
          </p:cNvSpPr>
          <p:nvPr/>
        </p:nvSpPr>
        <p:spPr>
          <a:xfrm>
            <a:off x="8342361" y="3576416"/>
            <a:ext cx="1817124" cy="965758"/>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53" name="TextBox 11">
            <a:extLst>
              <a:ext uri="{FF2B5EF4-FFF2-40B4-BE49-F238E27FC236}">
                <a16:creationId xmlns:a16="http://schemas.microsoft.com/office/drawing/2014/main" id="{8F9DD06E-C6F3-9430-0B4D-13735F188361}"/>
              </a:ext>
            </a:extLst>
          </p:cNvPr>
          <p:cNvSpPr>
            <a:spLocks noGrp="1"/>
          </p:cNvSpPr>
          <p:nvPr/>
        </p:nvSpPr>
        <p:spPr>
          <a:xfrm>
            <a:off x="8386320" y="3672729"/>
            <a:ext cx="1773165" cy="424732"/>
          </a:xfrm>
          <a:prstGeom prst="rect">
            <a:avLst/>
          </a:prstGeom>
          <a:noFill/>
        </p:spPr>
        <p:txBody>
          <a:bodyPr wrap="square" lIns="27432" tIns="27432" rIns="27432" bIns="27432" anchor="t">
            <a:spAutoFit/>
          </a:bodyPr>
          <a:lstStyle/>
          <a:p>
            <a:pPr algn="ctr">
              <a:buNone/>
              <a:defRPr sz="3100" b="1">
                <a:solidFill>
                  <a:srgbClr val="FFD838"/>
                </a:solidFill>
                <a:latin typeface="Arial"/>
                <a:ea typeface="Arial"/>
                <a:cs typeface="Arial"/>
              </a:defRPr>
            </a:pPr>
            <a:r>
              <a:rPr lang="en-US" sz="2400" dirty="0">
                <a:solidFill>
                  <a:srgbClr val="FFC000"/>
                </a:solidFill>
              </a:rPr>
              <a:t>76.22 </a:t>
            </a:r>
            <a:r>
              <a:rPr lang="en-US" sz="1200" dirty="0">
                <a:solidFill>
                  <a:srgbClr val="FFC000"/>
                </a:solidFill>
              </a:rPr>
              <a:t>HOURS</a:t>
            </a:r>
            <a:endParaRPr sz="2400" dirty="0">
              <a:solidFill>
                <a:srgbClr val="FFC000"/>
              </a:solidFill>
            </a:endParaRPr>
          </a:p>
        </p:txBody>
      </p:sp>
      <p:sp>
        <p:nvSpPr>
          <p:cNvPr id="155" name="Straight Connector 154">
            <a:extLst>
              <a:ext uri="{FF2B5EF4-FFF2-40B4-BE49-F238E27FC236}">
                <a16:creationId xmlns:a16="http://schemas.microsoft.com/office/drawing/2014/main" id="{90D3A7BB-2CB0-D5AB-B212-99B5DEC1773D}"/>
              </a:ext>
            </a:extLst>
          </p:cNvPr>
          <p:cNvSpPr>
            <a:spLocks noGrp="1"/>
          </p:cNvSpPr>
          <p:nvPr/>
        </p:nvSpPr>
        <p:spPr>
          <a:xfrm flipV="1">
            <a:off x="595992" y="4998772"/>
            <a:ext cx="10899321" cy="30105"/>
          </a:xfrm>
          <a:prstGeom prst="line">
            <a:avLst/>
          </a:prstGeom>
          <a:ln w="19050"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a:lstStyle/>
          <a:p>
            <a:endParaRPr lang="en-US" dirty="0">
              <a:highlight>
                <a:srgbClr val="FFFF00"/>
              </a:highlight>
            </a:endParaRPr>
          </a:p>
        </p:txBody>
      </p:sp>
      <p:sp>
        <p:nvSpPr>
          <p:cNvPr id="157" name="TextBox 12">
            <a:extLst>
              <a:ext uri="{FF2B5EF4-FFF2-40B4-BE49-F238E27FC236}">
                <a16:creationId xmlns:a16="http://schemas.microsoft.com/office/drawing/2014/main" id="{EB409AFD-63EC-4337-CF3B-D79A0EAB3310}"/>
              </a:ext>
            </a:extLst>
          </p:cNvPr>
          <p:cNvSpPr>
            <a:spLocks noGrp="1"/>
          </p:cNvSpPr>
          <p:nvPr/>
        </p:nvSpPr>
        <p:spPr>
          <a:xfrm>
            <a:off x="8342361" y="4114248"/>
            <a:ext cx="1817124" cy="240066"/>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1200" dirty="0"/>
              <a:t>Drone First Responder</a:t>
            </a:r>
            <a:endParaRPr sz="1200" dirty="0"/>
          </a:p>
        </p:txBody>
      </p:sp>
      <p:sp>
        <p:nvSpPr>
          <p:cNvPr id="159" name="TextBox 12">
            <a:extLst>
              <a:ext uri="{FF2B5EF4-FFF2-40B4-BE49-F238E27FC236}">
                <a16:creationId xmlns:a16="http://schemas.microsoft.com/office/drawing/2014/main" id="{6539B6B8-64B5-9EDC-7D52-858D2F8F0950}"/>
              </a:ext>
            </a:extLst>
          </p:cNvPr>
          <p:cNvSpPr>
            <a:spLocks noGrp="1"/>
          </p:cNvSpPr>
          <p:nvPr/>
        </p:nvSpPr>
        <p:spPr>
          <a:xfrm>
            <a:off x="6210599" y="4114248"/>
            <a:ext cx="1817124" cy="240066"/>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1200" dirty="0"/>
              <a:t>sUAS</a:t>
            </a:r>
            <a:endParaRPr sz="1200" dirty="0"/>
          </a:p>
        </p:txBody>
      </p:sp>
      <p:sp>
        <p:nvSpPr>
          <p:cNvPr id="161" name="TextBox 12">
            <a:extLst>
              <a:ext uri="{FF2B5EF4-FFF2-40B4-BE49-F238E27FC236}">
                <a16:creationId xmlns:a16="http://schemas.microsoft.com/office/drawing/2014/main" id="{25F4D0D1-04F9-92C4-8C87-8ACAFC5F9251}"/>
              </a:ext>
            </a:extLst>
          </p:cNvPr>
          <p:cNvSpPr>
            <a:spLocks noGrp="1"/>
          </p:cNvSpPr>
          <p:nvPr/>
        </p:nvSpPr>
        <p:spPr>
          <a:xfrm>
            <a:off x="4128631" y="4114786"/>
            <a:ext cx="1817124" cy="240066"/>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1200" dirty="0"/>
              <a:t>Special Events</a:t>
            </a:r>
            <a:endParaRPr sz="1200" dirty="0"/>
          </a:p>
        </p:txBody>
      </p:sp>
      <p:sp>
        <p:nvSpPr>
          <p:cNvPr id="163" name="TextBox 12">
            <a:extLst>
              <a:ext uri="{FF2B5EF4-FFF2-40B4-BE49-F238E27FC236}">
                <a16:creationId xmlns:a16="http://schemas.microsoft.com/office/drawing/2014/main" id="{C4DC8631-151F-15E0-825F-8D753CEB5129}"/>
              </a:ext>
            </a:extLst>
          </p:cNvPr>
          <p:cNvSpPr>
            <a:spLocks noGrp="1"/>
          </p:cNvSpPr>
          <p:nvPr/>
        </p:nvSpPr>
        <p:spPr>
          <a:xfrm>
            <a:off x="2001064" y="4114786"/>
            <a:ext cx="1817124" cy="240066"/>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lang="en-US" sz="1200" dirty="0"/>
              <a:t>Agency Reports</a:t>
            </a:r>
            <a:endParaRPr sz="1200" dirty="0"/>
          </a:p>
        </p:txBody>
      </p:sp>
      <p:cxnSp>
        <p:nvCxnSpPr>
          <p:cNvPr id="164" name="Straight Connector 163">
            <a:extLst>
              <a:ext uri="{FF2B5EF4-FFF2-40B4-BE49-F238E27FC236}">
                <a16:creationId xmlns:a16="http://schemas.microsoft.com/office/drawing/2014/main" id="{81DABF74-6B79-A5AF-1BD6-17C4C83BAC26}"/>
              </a:ext>
            </a:extLst>
          </p:cNvPr>
          <p:cNvCxnSpPr>
            <a:cxnSpLocks/>
            <a:stCxn id="25" idx="2"/>
          </p:cNvCxnSpPr>
          <p:nvPr/>
        </p:nvCxnSpPr>
        <p:spPr>
          <a:xfrm flipH="1">
            <a:off x="2902490" y="2865415"/>
            <a:ext cx="3255101" cy="672835"/>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166" name="Straight Connector 165">
            <a:extLst>
              <a:ext uri="{FF2B5EF4-FFF2-40B4-BE49-F238E27FC236}">
                <a16:creationId xmlns:a16="http://schemas.microsoft.com/office/drawing/2014/main" id="{9C26404F-2D5E-A34D-848F-8BA2E9EA990B}"/>
              </a:ext>
            </a:extLst>
          </p:cNvPr>
          <p:cNvCxnSpPr>
            <a:cxnSpLocks/>
            <a:stCxn id="25" idx="2"/>
          </p:cNvCxnSpPr>
          <p:nvPr/>
        </p:nvCxnSpPr>
        <p:spPr>
          <a:xfrm flipH="1">
            <a:off x="5059172" y="2865415"/>
            <a:ext cx="1098419" cy="675971"/>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168" name="Straight Connector 167">
            <a:extLst>
              <a:ext uri="{FF2B5EF4-FFF2-40B4-BE49-F238E27FC236}">
                <a16:creationId xmlns:a16="http://schemas.microsoft.com/office/drawing/2014/main" id="{B07BF862-54ED-024E-7B7D-F803725D26CD}"/>
              </a:ext>
            </a:extLst>
          </p:cNvPr>
          <p:cNvCxnSpPr>
            <a:cxnSpLocks/>
            <a:stCxn id="25" idx="2"/>
            <a:endCxn id="147" idx="0"/>
          </p:cNvCxnSpPr>
          <p:nvPr/>
        </p:nvCxnSpPr>
        <p:spPr>
          <a:xfrm>
            <a:off x="6157591" y="2865415"/>
            <a:ext cx="965765" cy="674476"/>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cxnSp>
        <p:nvCxnSpPr>
          <p:cNvPr id="171" name="Straight Connector 170">
            <a:extLst>
              <a:ext uri="{FF2B5EF4-FFF2-40B4-BE49-F238E27FC236}">
                <a16:creationId xmlns:a16="http://schemas.microsoft.com/office/drawing/2014/main" id="{A8BF3A7C-1946-B87F-C525-BFDA98DF45E2}"/>
              </a:ext>
            </a:extLst>
          </p:cNvPr>
          <p:cNvCxnSpPr>
            <a:cxnSpLocks/>
            <a:stCxn id="25" idx="2"/>
            <a:endCxn id="151" idx="0"/>
          </p:cNvCxnSpPr>
          <p:nvPr/>
        </p:nvCxnSpPr>
        <p:spPr>
          <a:xfrm>
            <a:off x="6157591" y="2865415"/>
            <a:ext cx="3093332" cy="711001"/>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
        <p:nvSpPr>
          <p:cNvPr id="6" name="TextBox 6">
            <a:extLst>
              <a:ext uri="{FF2B5EF4-FFF2-40B4-BE49-F238E27FC236}">
                <a16:creationId xmlns:a16="http://schemas.microsoft.com/office/drawing/2014/main" id="{FBB422AB-5550-8D96-9964-D2449BC65DF1}"/>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TIME SPENT USING EQUIPMENT IN OPERATIONS</a:t>
            </a:r>
            <a:endParaRPr sz="2600" dirty="0">
              <a:solidFill>
                <a:srgbClr val="FFD838"/>
              </a:solidFill>
            </a:endParaRPr>
          </a:p>
        </p:txBody>
      </p:sp>
    </p:spTree>
    <p:extLst>
      <p:ext uri="{BB962C8B-B14F-4D97-AF65-F5344CB8AC3E}">
        <p14:creationId xmlns:p14="http://schemas.microsoft.com/office/powerpoint/2010/main" val="1787077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500C8-B295-4D3D-BCD2-54EC183907C9}"/>
              </a:ext>
            </a:extLst>
          </p:cNvPr>
          <p:cNvSpPr>
            <a:spLocks noGrp="1"/>
          </p:cNvSpPr>
          <p:nvPr/>
        </p:nvSpPr>
        <p:spPr>
          <a:xfrm>
            <a:off x="340356" y="6651751"/>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6" name="Rectangle 5">
            <a:extLst>
              <a:ext uri="{FF2B5EF4-FFF2-40B4-BE49-F238E27FC236}">
                <a16:creationId xmlns:a16="http://schemas.microsoft.com/office/drawing/2014/main" id="{5CDC7122-1764-47BA-B55D-DD15135D76F3}"/>
              </a:ext>
            </a:extLst>
          </p:cNvPr>
          <p:cNvSpPr>
            <a:spLocks noGrp="1"/>
          </p:cNvSpPr>
          <p:nvPr/>
        </p:nvSpPr>
        <p:spPr>
          <a:xfrm>
            <a:off x="676140" y="3315345"/>
            <a:ext cx="6591386" cy="914400"/>
          </a:xfrm>
          <a:prstGeom prst="rect">
            <a:avLst/>
          </a:prstGeom>
          <a:noFill/>
          <a:ln w="0">
            <a:noFill/>
          </a:ln>
        </p:spPr>
        <p:txBody>
          <a:bodyPr>
            <a:noAutofit/>
          </a:bodyPr>
          <a:lstStyle/>
          <a:p>
            <a:pPr>
              <a:defRPr sz="1875">
                <a:solidFill>
                  <a:srgbClr val="F8F8F8"/>
                </a:solidFill>
                <a:latin typeface="Arial"/>
                <a:ea typeface="Arial"/>
                <a:cs typeface="Arial"/>
              </a:defRPr>
            </a:pPr>
            <a:r>
              <a:rPr sz="1875" dirty="0">
                <a:solidFill>
                  <a:srgbClr val="F8F8F8"/>
                </a:solidFill>
                <a:latin typeface="Arial"/>
                <a:ea typeface="Arial"/>
                <a:cs typeface="Arial"/>
              </a:rPr>
              <a:t>The</a:t>
            </a:r>
            <a:r>
              <a:rPr lang="en-US" sz="1875" dirty="0">
                <a:solidFill>
                  <a:srgbClr val="F8F8F8"/>
                </a:solidFill>
                <a:latin typeface="Arial"/>
                <a:ea typeface="Arial"/>
                <a:cs typeface="Arial"/>
              </a:rPr>
              <a:t> Military Equipment</a:t>
            </a:r>
            <a:r>
              <a:rPr sz="1875" dirty="0">
                <a:solidFill>
                  <a:srgbClr val="F8F8F8"/>
                </a:solidFill>
                <a:latin typeface="Arial"/>
                <a:ea typeface="Arial"/>
                <a:cs typeface="Arial"/>
              </a:rPr>
              <a:t> Coordinator reviews tracking and audit records, and ACSO completed an annual agency-wide inventory audit.</a:t>
            </a:r>
          </a:p>
        </p:txBody>
      </p:sp>
      <p:sp>
        <p:nvSpPr>
          <p:cNvPr id="7" name="Rectangle 6">
            <a:extLst>
              <a:ext uri="{FF2B5EF4-FFF2-40B4-BE49-F238E27FC236}">
                <a16:creationId xmlns:a16="http://schemas.microsoft.com/office/drawing/2014/main" id="{8A86962C-17D9-4781-AF3E-22130BC5EDFD}"/>
              </a:ext>
            </a:extLst>
          </p:cNvPr>
          <p:cNvSpPr>
            <a:spLocks noGrp="1"/>
          </p:cNvSpPr>
          <p:nvPr/>
        </p:nvSpPr>
        <p:spPr>
          <a:xfrm>
            <a:off x="676140" y="2382022"/>
            <a:ext cx="6865116" cy="914400"/>
          </a:xfrm>
          <a:prstGeom prst="rect">
            <a:avLst/>
          </a:prstGeom>
          <a:noFill/>
          <a:ln w="0">
            <a:noFill/>
          </a:ln>
        </p:spPr>
        <p:txBody>
          <a:bodyPr>
            <a:noAutofit/>
          </a:bodyPr>
          <a:lstStyle/>
          <a:p>
            <a:pPr>
              <a:defRPr sz="1875">
                <a:solidFill>
                  <a:srgbClr val="F8F8F8"/>
                </a:solidFill>
                <a:latin typeface="Arial"/>
                <a:ea typeface="Arial"/>
                <a:cs typeface="Arial"/>
              </a:defRPr>
            </a:pPr>
            <a:r>
              <a:rPr lang="en-US" sz="1875" dirty="0">
                <a:solidFill>
                  <a:srgbClr val="F8F8F8"/>
                </a:solidFill>
                <a:latin typeface="Arial"/>
              </a:rPr>
              <a:t>During this reporting period, the ACSO received no</a:t>
            </a:r>
            <a:r>
              <a:rPr lang="en-US" sz="1875" b="1" dirty="0">
                <a:solidFill>
                  <a:srgbClr val="F8F8F8"/>
                </a:solidFill>
                <a:latin typeface="Arial"/>
              </a:rPr>
              <a:t> </a:t>
            </a:r>
            <a:r>
              <a:rPr lang="en-US" sz="1875" dirty="0">
                <a:solidFill>
                  <a:srgbClr val="F8F8F8"/>
                </a:solidFill>
                <a:latin typeface="Arial"/>
              </a:rPr>
              <a:t>complaints or concerns regarding the use of military equipment.</a:t>
            </a:r>
            <a:endParaRPr sz="1875" dirty="0">
              <a:solidFill>
                <a:srgbClr val="F8F8F8"/>
              </a:solidFill>
              <a:latin typeface="Arial"/>
              <a:ea typeface="Arial"/>
              <a:cs typeface="Arial"/>
            </a:endParaRPr>
          </a:p>
        </p:txBody>
      </p:sp>
      <p:sp>
        <p:nvSpPr>
          <p:cNvPr id="8" name="Rectangle 7">
            <a:extLst>
              <a:ext uri="{FF2B5EF4-FFF2-40B4-BE49-F238E27FC236}">
                <a16:creationId xmlns:a16="http://schemas.microsoft.com/office/drawing/2014/main" id="{F7241443-1B19-4D08-AF79-3B0585B8364E}"/>
              </a:ext>
            </a:extLst>
          </p:cNvPr>
          <p:cNvSpPr>
            <a:spLocks noGrp="1"/>
          </p:cNvSpPr>
          <p:nvPr/>
        </p:nvSpPr>
        <p:spPr>
          <a:xfrm>
            <a:off x="676141" y="4673110"/>
            <a:ext cx="6816360" cy="1417320"/>
          </a:xfrm>
          <a:prstGeom prst="rect">
            <a:avLst/>
          </a:prstGeom>
          <a:noFill/>
          <a:ln w="0">
            <a:noFill/>
          </a:ln>
        </p:spPr>
        <p:txBody>
          <a:bodyPr>
            <a:noAutofit/>
          </a:bodyPr>
          <a:lstStyle/>
          <a:p>
            <a:pPr>
              <a:defRPr sz="1875">
                <a:solidFill>
                  <a:srgbClr val="F8F8F8"/>
                </a:solidFill>
                <a:latin typeface="Arial"/>
                <a:ea typeface="Arial"/>
                <a:cs typeface="Arial"/>
              </a:defRPr>
            </a:pPr>
            <a:r>
              <a:rPr sz="1875" b="1" dirty="0">
                <a:solidFill>
                  <a:srgbClr val="F8F8F8"/>
                </a:solidFill>
                <a:latin typeface="Arial"/>
                <a:ea typeface="Arial"/>
                <a:cs typeface="Arial"/>
              </a:rPr>
              <a:t>Questions or concerns: </a:t>
            </a:r>
            <a:r>
              <a:rPr sz="1875" dirty="0">
                <a:solidFill>
                  <a:schemeClr val="bg1"/>
                </a:solidFill>
                <a:latin typeface="Arial"/>
                <a:ea typeface="Arial"/>
                <a:cs typeface="Arial"/>
                <a:hlinkClick r:id="rId3">
                  <a:extLst>
                    <a:ext uri="{A12FA001-AC4F-418D-AE19-62706E023703}">
                      <ahyp:hlinkClr xmlns:ahyp="http://schemas.microsoft.com/office/drawing/2018/hyperlinkcolor" val="tx"/>
                    </a:ext>
                  </a:extLst>
                </a:hlinkClick>
              </a:rPr>
              <a:t>acso-mil-equip@acgov.org</a:t>
            </a:r>
            <a:endParaRPr lang="en-US" sz="1875" dirty="0">
              <a:solidFill>
                <a:schemeClr val="bg1"/>
              </a:solidFill>
              <a:latin typeface="Arial"/>
              <a:ea typeface="Arial"/>
              <a:cs typeface="Arial"/>
            </a:endParaRPr>
          </a:p>
          <a:p>
            <a:pPr>
              <a:defRPr sz="1875">
                <a:solidFill>
                  <a:srgbClr val="F8F8F8"/>
                </a:solidFill>
                <a:latin typeface="Arial"/>
                <a:ea typeface="Arial"/>
                <a:cs typeface="Arial"/>
              </a:defRPr>
            </a:pPr>
            <a:endParaRPr sz="1875" dirty="0">
              <a:solidFill>
                <a:schemeClr val="bg1"/>
              </a:solidFill>
              <a:latin typeface="Arial"/>
              <a:ea typeface="Arial"/>
              <a:cs typeface="Arial"/>
            </a:endParaRPr>
          </a:p>
          <a:p>
            <a:pPr>
              <a:defRPr sz="1875">
                <a:solidFill>
                  <a:srgbClr val="F8F8F8"/>
                </a:solidFill>
                <a:latin typeface="Arial"/>
                <a:ea typeface="Arial"/>
                <a:cs typeface="Arial"/>
              </a:defRPr>
            </a:pPr>
            <a:r>
              <a:rPr sz="1875" b="1" dirty="0">
                <a:solidFill>
                  <a:schemeClr val="bg1"/>
                </a:solidFill>
                <a:latin typeface="Arial"/>
                <a:ea typeface="Arial"/>
                <a:cs typeface="Arial"/>
              </a:rPr>
              <a:t>Formal complaints: </a:t>
            </a:r>
            <a:r>
              <a:rPr lang="en-US" sz="1875" dirty="0">
                <a:solidFill>
                  <a:schemeClr val="bg1"/>
                </a:solidFill>
                <a:latin typeface="Arial"/>
                <a:ea typeface="Arial"/>
                <a:cs typeface="Arial"/>
              </a:rPr>
              <a:t>https://www.alamedasheriff.gov/community/citizen-complaint</a:t>
            </a:r>
            <a:endParaRPr sz="1875" dirty="0">
              <a:solidFill>
                <a:schemeClr val="bg1"/>
              </a:solidFill>
              <a:latin typeface="Arial"/>
              <a:ea typeface="Arial"/>
              <a:cs typeface="Arial"/>
            </a:endParaRPr>
          </a:p>
        </p:txBody>
      </p:sp>
      <p:sp>
        <p:nvSpPr>
          <p:cNvPr id="10" name="Rounded Rectangle 16">
            <a:extLst>
              <a:ext uri="{FF2B5EF4-FFF2-40B4-BE49-F238E27FC236}">
                <a16:creationId xmlns:a16="http://schemas.microsoft.com/office/drawing/2014/main" id="{DC4EFD13-CF18-E184-76CB-35345F94A380}"/>
              </a:ext>
            </a:extLst>
          </p:cNvPr>
          <p:cNvSpPr>
            <a:spLocks noGrp="1"/>
          </p:cNvSpPr>
          <p:nvPr/>
        </p:nvSpPr>
        <p:spPr>
          <a:xfrm>
            <a:off x="7629660" y="2368451"/>
            <a:ext cx="3886200" cy="141732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TextBox 17">
            <a:extLst>
              <a:ext uri="{FF2B5EF4-FFF2-40B4-BE49-F238E27FC236}">
                <a16:creationId xmlns:a16="http://schemas.microsoft.com/office/drawing/2014/main" id="{A7638250-5086-A7A8-1824-9A70A846EDD7}"/>
              </a:ext>
            </a:extLst>
          </p:cNvPr>
          <p:cNvSpPr>
            <a:spLocks noGrp="1"/>
          </p:cNvSpPr>
          <p:nvPr/>
        </p:nvSpPr>
        <p:spPr>
          <a:xfrm>
            <a:off x="7739388" y="2630969"/>
            <a:ext cx="3666744" cy="532453"/>
          </a:xfrm>
          <a:prstGeom prst="rect">
            <a:avLst/>
          </a:prstGeom>
          <a:noFill/>
        </p:spPr>
        <p:txBody>
          <a:bodyPr wrap="square" lIns="27432" tIns="27432" rIns="27432" bIns="27432" anchor="t">
            <a:spAutoFit/>
          </a:bodyPr>
          <a:lstStyle/>
          <a:p>
            <a:pPr algn="ctr">
              <a:buNone/>
              <a:defRPr sz="3100" b="1">
                <a:solidFill>
                  <a:srgbClr val="6BBE5C"/>
                </a:solidFill>
                <a:latin typeface="Arial"/>
                <a:ea typeface="Arial"/>
                <a:cs typeface="Arial"/>
              </a:defRPr>
            </a:pPr>
            <a:r>
              <a:rPr dirty="0">
                <a:solidFill>
                  <a:schemeClr val="accent3"/>
                </a:solidFill>
              </a:rPr>
              <a:t>0</a:t>
            </a:r>
          </a:p>
        </p:txBody>
      </p:sp>
      <p:sp>
        <p:nvSpPr>
          <p:cNvPr id="14" name="TextBox 18">
            <a:extLst>
              <a:ext uri="{FF2B5EF4-FFF2-40B4-BE49-F238E27FC236}">
                <a16:creationId xmlns:a16="http://schemas.microsoft.com/office/drawing/2014/main" id="{F6CA0B08-11D8-07CC-5A89-3CDF65EB4B5B}"/>
              </a:ext>
            </a:extLst>
          </p:cNvPr>
          <p:cNvSpPr>
            <a:spLocks noGrp="1"/>
          </p:cNvSpPr>
          <p:nvPr/>
        </p:nvSpPr>
        <p:spPr>
          <a:xfrm>
            <a:off x="7766820" y="3154835"/>
            <a:ext cx="3611880" cy="475488"/>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rPr dirty="0"/>
              <a:t>Complaints or concerns</a:t>
            </a:r>
          </a:p>
        </p:txBody>
      </p:sp>
      <p:sp>
        <p:nvSpPr>
          <p:cNvPr id="16" name="Rounded Rectangle 19">
            <a:extLst>
              <a:ext uri="{FF2B5EF4-FFF2-40B4-BE49-F238E27FC236}">
                <a16:creationId xmlns:a16="http://schemas.microsoft.com/office/drawing/2014/main" id="{F72BCFAD-7F59-7957-15BD-331E988F41BE}"/>
              </a:ext>
            </a:extLst>
          </p:cNvPr>
          <p:cNvSpPr>
            <a:spLocks noGrp="1"/>
          </p:cNvSpPr>
          <p:nvPr/>
        </p:nvSpPr>
        <p:spPr>
          <a:xfrm>
            <a:off x="7629660" y="4396686"/>
            <a:ext cx="3886200" cy="141732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8" name="TextBox 20">
            <a:extLst>
              <a:ext uri="{FF2B5EF4-FFF2-40B4-BE49-F238E27FC236}">
                <a16:creationId xmlns:a16="http://schemas.microsoft.com/office/drawing/2014/main" id="{773D5ECF-0A2E-ECC3-0CCB-1864C084FEE2}"/>
              </a:ext>
            </a:extLst>
          </p:cNvPr>
          <p:cNvSpPr>
            <a:spLocks noGrp="1"/>
          </p:cNvSpPr>
          <p:nvPr/>
        </p:nvSpPr>
        <p:spPr>
          <a:xfrm>
            <a:off x="7739388" y="4659204"/>
            <a:ext cx="3666744" cy="532453"/>
          </a:xfrm>
          <a:prstGeom prst="rect">
            <a:avLst/>
          </a:prstGeom>
          <a:noFill/>
        </p:spPr>
        <p:txBody>
          <a:bodyPr wrap="square" lIns="27432" tIns="27432" rIns="27432" bIns="27432" anchor="t">
            <a:spAutoFit/>
          </a:bodyPr>
          <a:lstStyle/>
          <a:p>
            <a:pPr algn="ctr">
              <a:buNone/>
              <a:defRPr sz="3100" b="1">
                <a:solidFill>
                  <a:srgbClr val="6BBE5C"/>
                </a:solidFill>
                <a:latin typeface="Arial"/>
                <a:ea typeface="Arial"/>
                <a:cs typeface="Arial"/>
              </a:defRPr>
            </a:pPr>
            <a:r>
              <a:rPr dirty="0">
                <a:solidFill>
                  <a:schemeClr val="accent3"/>
                </a:solidFill>
              </a:rPr>
              <a:t>0</a:t>
            </a:r>
          </a:p>
        </p:txBody>
      </p:sp>
      <p:sp>
        <p:nvSpPr>
          <p:cNvPr id="20" name="TextBox 21">
            <a:extLst>
              <a:ext uri="{FF2B5EF4-FFF2-40B4-BE49-F238E27FC236}">
                <a16:creationId xmlns:a16="http://schemas.microsoft.com/office/drawing/2014/main" id="{077E76E7-EFBA-6D99-66CC-79B35B613DD1}"/>
              </a:ext>
            </a:extLst>
          </p:cNvPr>
          <p:cNvSpPr>
            <a:spLocks noGrp="1"/>
          </p:cNvSpPr>
          <p:nvPr/>
        </p:nvSpPr>
        <p:spPr>
          <a:xfrm>
            <a:off x="7766820" y="5183070"/>
            <a:ext cx="3611880" cy="475488"/>
          </a:xfrm>
          <a:prstGeom prst="rect">
            <a:avLst/>
          </a:prstGeom>
          <a:noFill/>
        </p:spPr>
        <p:txBody>
          <a:bodyPr wrap="square" lIns="27432" tIns="27432" rIns="27432" bIns="27432" anchor="t">
            <a:spAutoFit/>
          </a:bodyPr>
          <a:lstStyle/>
          <a:p>
            <a:pPr algn="ctr">
              <a:buNone/>
              <a:defRPr sz="1400" b="0">
                <a:solidFill>
                  <a:srgbClr val="F8F8F8"/>
                </a:solidFill>
                <a:latin typeface="Arial"/>
                <a:ea typeface="Arial"/>
                <a:cs typeface="Arial"/>
              </a:defRPr>
            </a:pPr>
            <a:r>
              <a:t>Policy violations identified</a:t>
            </a:r>
          </a:p>
        </p:txBody>
      </p:sp>
      <p:sp>
        <p:nvSpPr>
          <p:cNvPr id="9" name="TextBox 6">
            <a:extLst>
              <a:ext uri="{FF2B5EF4-FFF2-40B4-BE49-F238E27FC236}">
                <a16:creationId xmlns:a16="http://schemas.microsoft.com/office/drawing/2014/main" id="{178E2E85-3EFC-05A0-E487-FF3DF2A9EB91}"/>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COMPLAINTS, AUDITS, AND COMPLIANCE</a:t>
            </a:r>
            <a:endParaRPr sz="2600" dirty="0">
              <a:solidFill>
                <a:srgbClr val="FFD838"/>
              </a:solidFill>
            </a:endParaRPr>
          </a:p>
        </p:txBody>
      </p:sp>
    </p:spTree>
    <p:extLst>
      <p:ext uri="{BB962C8B-B14F-4D97-AF65-F5344CB8AC3E}">
        <p14:creationId xmlns:p14="http://schemas.microsoft.com/office/powerpoint/2010/main" val="2050037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EAB001-477C-4F17-BBE7-2A9FA00B4AF0}"/>
              </a:ext>
            </a:extLst>
          </p:cNvPr>
          <p:cNvSpPr>
            <a:spLocks noGrp="1"/>
          </p:cNvSpPr>
          <p:nvPr/>
        </p:nvSpPr>
        <p:spPr>
          <a:xfrm>
            <a:off x="348826" y="6634820"/>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5" name="Rectangle 4">
            <a:extLst>
              <a:ext uri="{FF2B5EF4-FFF2-40B4-BE49-F238E27FC236}">
                <a16:creationId xmlns:a16="http://schemas.microsoft.com/office/drawing/2014/main" id="{6F28FB79-8A70-49EB-8B58-6CD71D5B0F1A}"/>
              </a:ext>
            </a:extLst>
          </p:cNvPr>
          <p:cNvSpPr>
            <a:spLocks noGrp="1"/>
          </p:cNvSpPr>
          <p:nvPr/>
        </p:nvSpPr>
        <p:spPr>
          <a:xfrm>
            <a:off x="658368" y="1663872"/>
            <a:ext cx="10899648" cy="448056"/>
          </a:xfrm>
          <a:prstGeom prst="rect">
            <a:avLst/>
          </a:prstGeom>
          <a:solidFill>
            <a:srgbClr val="111111"/>
          </a:solidFill>
          <a:ln>
            <a:solidFill>
              <a:srgbClr val="11111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7518131C-50BD-4A24-8E02-02E3A33D75C2}"/>
              </a:ext>
            </a:extLst>
          </p:cNvPr>
          <p:cNvSpPr>
            <a:spLocks noGrp="1"/>
          </p:cNvSpPr>
          <p:nvPr/>
        </p:nvSpPr>
        <p:spPr>
          <a:xfrm>
            <a:off x="841248" y="1700448"/>
            <a:ext cx="7315200" cy="329184"/>
          </a:xfrm>
          <a:prstGeom prst="rect">
            <a:avLst/>
          </a:prstGeom>
          <a:noFill/>
        </p:spPr>
        <p:txBody>
          <a:bodyPr wrap="square" lIns="27432" tIns="27432" rIns="27432" bIns="27432" anchor="t">
            <a:spAutoFit/>
          </a:bodyPr>
          <a:lstStyle/>
          <a:p>
            <a:pPr algn="l">
              <a:buNone/>
              <a:defRPr sz="1500" b="1">
                <a:solidFill>
                  <a:srgbClr val="F8F8F8"/>
                </a:solidFill>
                <a:latin typeface="Arial"/>
                <a:ea typeface="Arial"/>
                <a:cs typeface="Arial"/>
              </a:defRPr>
            </a:pPr>
            <a:r>
              <a:rPr dirty="0"/>
              <a:t>sUAS</a:t>
            </a:r>
          </a:p>
        </p:txBody>
      </p:sp>
      <p:sp>
        <p:nvSpPr>
          <p:cNvPr id="7" name="TextBox 6">
            <a:extLst>
              <a:ext uri="{FF2B5EF4-FFF2-40B4-BE49-F238E27FC236}">
                <a16:creationId xmlns:a16="http://schemas.microsoft.com/office/drawing/2014/main" id="{C149D4F7-FDA3-4418-888B-B74BECB04B97}"/>
              </a:ext>
            </a:extLst>
          </p:cNvPr>
          <p:cNvSpPr>
            <a:spLocks noGrp="1"/>
          </p:cNvSpPr>
          <p:nvPr/>
        </p:nvSpPr>
        <p:spPr>
          <a:xfrm>
            <a:off x="7707335" y="1700448"/>
            <a:ext cx="2834640" cy="286232"/>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dirty="0"/>
              <a:t>92</a:t>
            </a:r>
          </a:p>
        </p:txBody>
      </p:sp>
      <p:sp>
        <p:nvSpPr>
          <p:cNvPr id="8" name="TextBox 7">
            <a:extLst>
              <a:ext uri="{FF2B5EF4-FFF2-40B4-BE49-F238E27FC236}">
                <a16:creationId xmlns:a16="http://schemas.microsoft.com/office/drawing/2014/main" id="{5C4D1058-99E1-4D51-AFB4-A72925582170}"/>
              </a:ext>
            </a:extLst>
          </p:cNvPr>
          <p:cNvSpPr>
            <a:spLocks noGrp="1"/>
          </p:cNvSpPr>
          <p:nvPr/>
        </p:nvSpPr>
        <p:spPr>
          <a:xfrm>
            <a:off x="841248" y="2221655"/>
            <a:ext cx="7315200" cy="329184"/>
          </a:xfrm>
          <a:prstGeom prst="rect">
            <a:avLst/>
          </a:prstGeom>
          <a:noFill/>
        </p:spPr>
        <p:txBody>
          <a:bodyPr wrap="square" lIns="27432" tIns="27432" rIns="27432" bIns="27432" anchor="t">
            <a:spAutoFit/>
          </a:bodyPr>
          <a:lstStyle/>
          <a:p>
            <a:pPr algn="l">
              <a:buNone/>
              <a:defRPr sz="1500" b="0">
                <a:solidFill>
                  <a:srgbClr val="F8F8F8"/>
                </a:solidFill>
                <a:latin typeface="Arial"/>
                <a:ea typeface="Arial"/>
                <a:cs typeface="Arial"/>
              </a:defRPr>
            </a:pPr>
            <a:r>
              <a:t>Ground robots</a:t>
            </a:r>
          </a:p>
        </p:txBody>
      </p:sp>
      <p:sp>
        <p:nvSpPr>
          <p:cNvPr id="9" name="TextBox 8">
            <a:extLst>
              <a:ext uri="{FF2B5EF4-FFF2-40B4-BE49-F238E27FC236}">
                <a16:creationId xmlns:a16="http://schemas.microsoft.com/office/drawing/2014/main" id="{E2F27C7B-C893-4AAF-BA2C-C4EE06A955F4}"/>
              </a:ext>
            </a:extLst>
          </p:cNvPr>
          <p:cNvSpPr>
            <a:spLocks noGrp="1"/>
          </p:cNvSpPr>
          <p:nvPr/>
        </p:nvSpPr>
        <p:spPr>
          <a:xfrm>
            <a:off x="7707335" y="2243600"/>
            <a:ext cx="2834640" cy="329184"/>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t>11</a:t>
            </a:r>
          </a:p>
        </p:txBody>
      </p:sp>
      <p:sp>
        <p:nvSpPr>
          <p:cNvPr id="10" name="Rectangle 9">
            <a:extLst>
              <a:ext uri="{FF2B5EF4-FFF2-40B4-BE49-F238E27FC236}">
                <a16:creationId xmlns:a16="http://schemas.microsoft.com/office/drawing/2014/main" id="{69626FEB-ADE4-4FAF-ABA7-FEC7364B489D}"/>
              </a:ext>
            </a:extLst>
          </p:cNvPr>
          <p:cNvSpPr>
            <a:spLocks noGrp="1"/>
          </p:cNvSpPr>
          <p:nvPr/>
        </p:nvSpPr>
        <p:spPr>
          <a:xfrm>
            <a:off x="658368" y="2706288"/>
            <a:ext cx="10899648" cy="448056"/>
          </a:xfrm>
          <a:prstGeom prst="rect">
            <a:avLst/>
          </a:prstGeom>
          <a:solidFill>
            <a:srgbClr val="111111"/>
          </a:solidFill>
          <a:ln>
            <a:solidFill>
              <a:srgbClr val="11111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dirty="0"/>
          </a:p>
        </p:txBody>
      </p:sp>
      <p:sp>
        <p:nvSpPr>
          <p:cNvPr id="11" name="TextBox 10">
            <a:extLst>
              <a:ext uri="{FF2B5EF4-FFF2-40B4-BE49-F238E27FC236}">
                <a16:creationId xmlns:a16="http://schemas.microsoft.com/office/drawing/2014/main" id="{5929105D-6870-4D5C-B709-E0110DB569C8}"/>
              </a:ext>
            </a:extLst>
          </p:cNvPr>
          <p:cNvSpPr>
            <a:spLocks noGrp="1"/>
          </p:cNvSpPr>
          <p:nvPr/>
        </p:nvSpPr>
        <p:spPr>
          <a:xfrm>
            <a:off x="841248" y="2742864"/>
            <a:ext cx="7315200" cy="286232"/>
          </a:xfrm>
          <a:prstGeom prst="rect">
            <a:avLst/>
          </a:prstGeom>
          <a:noFill/>
        </p:spPr>
        <p:txBody>
          <a:bodyPr wrap="square" lIns="27432" tIns="27432" rIns="27432" bIns="27432" anchor="t">
            <a:spAutoFit/>
          </a:bodyPr>
          <a:lstStyle/>
          <a:p>
            <a:pPr algn="l">
              <a:buNone/>
              <a:defRPr sz="1500" b="0">
                <a:solidFill>
                  <a:srgbClr val="F8F8F8"/>
                </a:solidFill>
                <a:latin typeface="Arial"/>
                <a:ea typeface="Arial"/>
                <a:cs typeface="Arial"/>
              </a:defRPr>
            </a:pPr>
            <a:r>
              <a:rPr dirty="0"/>
              <a:t>Armored </a:t>
            </a:r>
            <a:r>
              <a:rPr lang="en-US" dirty="0"/>
              <a:t>Rescue</a:t>
            </a:r>
            <a:r>
              <a:rPr dirty="0"/>
              <a:t> </a:t>
            </a:r>
            <a:r>
              <a:rPr lang="en-US" dirty="0"/>
              <a:t>Vehicles</a:t>
            </a:r>
            <a:endParaRPr dirty="0"/>
          </a:p>
        </p:txBody>
      </p:sp>
      <p:sp>
        <p:nvSpPr>
          <p:cNvPr id="12" name="TextBox 11">
            <a:extLst>
              <a:ext uri="{FF2B5EF4-FFF2-40B4-BE49-F238E27FC236}">
                <a16:creationId xmlns:a16="http://schemas.microsoft.com/office/drawing/2014/main" id="{4916204E-F235-4791-9920-46B015A707F8}"/>
              </a:ext>
            </a:extLst>
          </p:cNvPr>
          <p:cNvSpPr>
            <a:spLocks noGrp="1"/>
          </p:cNvSpPr>
          <p:nvPr/>
        </p:nvSpPr>
        <p:spPr>
          <a:xfrm>
            <a:off x="7707335" y="2742864"/>
            <a:ext cx="2834640" cy="329184"/>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t>4</a:t>
            </a:r>
          </a:p>
        </p:txBody>
      </p:sp>
      <p:sp>
        <p:nvSpPr>
          <p:cNvPr id="13" name="TextBox 12">
            <a:extLst>
              <a:ext uri="{FF2B5EF4-FFF2-40B4-BE49-F238E27FC236}">
                <a16:creationId xmlns:a16="http://schemas.microsoft.com/office/drawing/2014/main" id="{B12BED90-3122-459E-8B1C-F7E7FB5A8A5C}"/>
              </a:ext>
            </a:extLst>
          </p:cNvPr>
          <p:cNvSpPr>
            <a:spLocks noGrp="1"/>
          </p:cNvSpPr>
          <p:nvPr/>
        </p:nvSpPr>
        <p:spPr>
          <a:xfrm>
            <a:off x="827066" y="3295795"/>
            <a:ext cx="7315200" cy="286232"/>
          </a:xfrm>
          <a:prstGeom prst="rect">
            <a:avLst/>
          </a:prstGeom>
          <a:noFill/>
        </p:spPr>
        <p:txBody>
          <a:bodyPr wrap="square" lIns="27432" tIns="27432" rIns="27432" bIns="27432" anchor="t">
            <a:spAutoFit/>
          </a:bodyPr>
          <a:lstStyle/>
          <a:p>
            <a:pPr algn="l">
              <a:buNone/>
              <a:defRPr sz="1500" b="0">
                <a:solidFill>
                  <a:srgbClr val="F8F8F8"/>
                </a:solidFill>
                <a:latin typeface="Arial"/>
                <a:ea typeface="Arial"/>
                <a:cs typeface="Arial"/>
              </a:defRPr>
            </a:pPr>
            <a:r>
              <a:rPr dirty="0"/>
              <a:t>Command/</a:t>
            </a:r>
            <a:r>
              <a:rPr lang="en-US" dirty="0"/>
              <a:t>C</a:t>
            </a:r>
            <a:r>
              <a:rPr dirty="0"/>
              <a:t>ontrol </a:t>
            </a:r>
            <a:r>
              <a:rPr lang="en-US" dirty="0"/>
              <a:t>V</a:t>
            </a:r>
            <a:r>
              <a:rPr dirty="0"/>
              <a:t>ehicles</a:t>
            </a:r>
          </a:p>
        </p:txBody>
      </p:sp>
      <p:sp>
        <p:nvSpPr>
          <p:cNvPr id="14" name="TextBox 13">
            <a:extLst>
              <a:ext uri="{FF2B5EF4-FFF2-40B4-BE49-F238E27FC236}">
                <a16:creationId xmlns:a16="http://schemas.microsoft.com/office/drawing/2014/main" id="{3AFA06D4-22A0-445A-B6D1-FA83E3D60E38}"/>
              </a:ext>
            </a:extLst>
          </p:cNvPr>
          <p:cNvSpPr>
            <a:spLocks noGrp="1"/>
          </p:cNvSpPr>
          <p:nvPr/>
        </p:nvSpPr>
        <p:spPr>
          <a:xfrm>
            <a:off x="7707335" y="3293332"/>
            <a:ext cx="2834640" cy="329184"/>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t>7</a:t>
            </a:r>
          </a:p>
        </p:txBody>
      </p:sp>
      <p:sp>
        <p:nvSpPr>
          <p:cNvPr id="15" name="Rectangle 14">
            <a:extLst>
              <a:ext uri="{FF2B5EF4-FFF2-40B4-BE49-F238E27FC236}">
                <a16:creationId xmlns:a16="http://schemas.microsoft.com/office/drawing/2014/main" id="{BF695D39-D8BD-4A59-9EAD-D67D6C284174}"/>
              </a:ext>
            </a:extLst>
          </p:cNvPr>
          <p:cNvSpPr>
            <a:spLocks noGrp="1"/>
          </p:cNvSpPr>
          <p:nvPr/>
        </p:nvSpPr>
        <p:spPr>
          <a:xfrm>
            <a:off x="658368" y="3748704"/>
            <a:ext cx="10899648" cy="448056"/>
          </a:xfrm>
          <a:prstGeom prst="rect">
            <a:avLst/>
          </a:prstGeom>
          <a:solidFill>
            <a:srgbClr val="111111"/>
          </a:solidFill>
          <a:ln>
            <a:solidFill>
              <a:srgbClr val="11111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6" name="TextBox 15">
            <a:extLst>
              <a:ext uri="{FF2B5EF4-FFF2-40B4-BE49-F238E27FC236}">
                <a16:creationId xmlns:a16="http://schemas.microsoft.com/office/drawing/2014/main" id="{B5EB21F1-4CDE-4666-8112-34B90DB36CCC}"/>
              </a:ext>
            </a:extLst>
          </p:cNvPr>
          <p:cNvSpPr>
            <a:spLocks noGrp="1"/>
          </p:cNvSpPr>
          <p:nvPr/>
        </p:nvSpPr>
        <p:spPr>
          <a:xfrm>
            <a:off x="841248" y="3785280"/>
            <a:ext cx="7315200" cy="329184"/>
          </a:xfrm>
          <a:prstGeom prst="rect">
            <a:avLst/>
          </a:prstGeom>
          <a:noFill/>
        </p:spPr>
        <p:txBody>
          <a:bodyPr wrap="square" lIns="27432" tIns="27432" rIns="27432" bIns="27432" anchor="t">
            <a:spAutoFit/>
          </a:bodyPr>
          <a:lstStyle/>
          <a:p>
            <a:pPr algn="l">
              <a:buNone/>
              <a:defRPr sz="1500" b="0">
                <a:solidFill>
                  <a:srgbClr val="F8F8F8"/>
                </a:solidFill>
                <a:latin typeface="Arial"/>
                <a:ea typeface="Arial"/>
                <a:cs typeface="Arial"/>
              </a:defRPr>
            </a:pPr>
            <a:r>
              <a:t>Specialized firearms</a:t>
            </a:r>
          </a:p>
        </p:txBody>
      </p:sp>
      <p:sp>
        <p:nvSpPr>
          <p:cNvPr id="17" name="TextBox 16">
            <a:extLst>
              <a:ext uri="{FF2B5EF4-FFF2-40B4-BE49-F238E27FC236}">
                <a16:creationId xmlns:a16="http://schemas.microsoft.com/office/drawing/2014/main" id="{65849C36-FC05-44BC-A139-249318C43D84}"/>
              </a:ext>
            </a:extLst>
          </p:cNvPr>
          <p:cNvSpPr>
            <a:spLocks noGrp="1"/>
          </p:cNvSpPr>
          <p:nvPr/>
        </p:nvSpPr>
        <p:spPr>
          <a:xfrm>
            <a:off x="7707335" y="3821855"/>
            <a:ext cx="2834640" cy="329184"/>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dirty="0"/>
              <a:t>412</a:t>
            </a:r>
          </a:p>
        </p:txBody>
      </p:sp>
      <p:sp>
        <p:nvSpPr>
          <p:cNvPr id="18" name="TextBox 17">
            <a:extLst>
              <a:ext uri="{FF2B5EF4-FFF2-40B4-BE49-F238E27FC236}">
                <a16:creationId xmlns:a16="http://schemas.microsoft.com/office/drawing/2014/main" id="{80E90D1E-BDB9-40D5-A5CC-1342BC8AE8FB}"/>
              </a:ext>
            </a:extLst>
          </p:cNvPr>
          <p:cNvSpPr>
            <a:spLocks noGrp="1"/>
          </p:cNvSpPr>
          <p:nvPr/>
        </p:nvSpPr>
        <p:spPr>
          <a:xfrm>
            <a:off x="841248" y="4349373"/>
            <a:ext cx="7315200" cy="329184"/>
          </a:xfrm>
          <a:prstGeom prst="rect">
            <a:avLst/>
          </a:prstGeom>
          <a:noFill/>
        </p:spPr>
        <p:txBody>
          <a:bodyPr wrap="square" lIns="27432" tIns="27432" rIns="27432" bIns="27432" anchor="t">
            <a:spAutoFit/>
          </a:bodyPr>
          <a:lstStyle/>
          <a:p>
            <a:pPr algn="l">
              <a:buNone/>
              <a:defRPr sz="1500" b="0">
                <a:solidFill>
                  <a:srgbClr val="F8F8F8"/>
                </a:solidFill>
                <a:latin typeface="Arial"/>
                <a:ea typeface="Arial"/>
                <a:cs typeface="Arial"/>
              </a:defRPr>
            </a:pPr>
            <a:r>
              <a:rPr dirty="0"/>
              <a:t>Specialized ammunition</a:t>
            </a:r>
          </a:p>
        </p:txBody>
      </p:sp>
      <p:sp>
        <p:nvSpPr>
          <p:cNvPr id="19" name="TextBox 18">
            <a:extLst>
              <a:ext uri="{FF2B5EF4-FFF2-40B4-BE49-F238E27FC236}">
                <a16:creationId xmlns:a16="http://schemas.microsoft.com/office/drawing/2014/main" id="{C2F910D4-989D-4440-8E7E-DAFCE5B4C9F2}"/>
              </a:ext>
            </a:extLst>
          </p:cNvPr>
          <p:cNvSpPr>
            <a:spLocks noGrp="1"/>
          </p:cNvSpPr>
          <p:nvPr/>
        </p:nvSpPr>
        <p:spPr>
          <a:xfrm>
            <a:off x="7707335" y="4306488"/>
            <a:ext cx="2834640" cy="440120"/>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dirty="0"/>
              <a:t>37,459</a:t>
            </a:r>
            <a:endParaRPr lang="en-US" dirty="0"/>
          </a:p>
          <a:p>
            <a:pPr algn="r">
              <a:buNone/>
              <a:defRPr sz="1500" b="1">
                <a:solidFill>
                  <a:srgbClr val="FFD838"/>
                </a:solidFill>
                <a:latin typeface="Arial"/>
                <a:ea typeface="Arial"/>
                <a:cs typeface="Arial"/>
              </a:defRPr>
            </a:pPr>
            <a:r>
              <a:rPr sz="1000" dirty="0"/>
              <a:t>rounds</a:t>
            </a:r>
          </a:p>
        </p:txBody>
      </p:sp>
      <p:sp>
        <p:nvSpPr>
          <p:cNvPr id="20" name="Rectangle 19">
            <a:extLst>
              <a:ext uri="{FF2B5EF4-FFF2-40B4-BE49-F238E27FC236}">
                <a16:creationId xmlns:a16="http://schemas.microsoft.com/office/drawing/2014/main" id="{0E1F9B3A-146F-407E-AFAC-056843EE986E}"/>
              </a:ext>
            </a:extLst>
          </p:cNvPr>
          <p:cNvSpPr>
            <a:spLocks noGrp="1"/>
          </p:cNvSpPr>
          <p:nvPr/>
        </p:nvSpPr>
        <p:spPr>
          <a:xfrm>
            <a:off x="658368" y="4791120"/>
            <a:ext cx="10899648" cy="448056"/>
          </a:xfrm>
          <a:prstGeom prst="rect">
            <a:avLst/>
          </a:prstGeom>
          <a:solidFill>
            <a:srgbClr val="111111"/>
          </a:solidFill>
          <a:ln>
            <a:solidFill>
              <a:srgbClr val="11111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1" name="TextBox 20">
            <a:extLst>
              <a:ext uri="{FF2B5EF4-FFF2-40B4-BE49-F238E27FC236}">
                <a16:creationId xmlns:a16="http://schemas.microsoft.com/office/drawing/2014/main" id="{57623A14-5B51-468C-9685-AEB42103D890}"/>
              </a:ext>
            </a:extLst>
          </p:cNvPr>
          <p:cNvSpPr>
            <a:spLocks noGrp="1"/>
          </p:cNvSpPr>
          <p:nvPr/>
        </p:nvSpPr>
        <p:spPr>
          <a:xfrm>
            <a:off x="841248" y="4863951"/>
            <a:ext cx="7315200" cy="329184"/>
          </a:xfrm>
          <a:prstGeom prst="rect">
            <a:avLst/>
          </a:prstGeom>
          <a:noFill/>
        </p:spPr>
        <p:txBody>
          <a:bodyPr wrap="square" lIns="27432" tIns="27432" rIns="27432" bIns="27432" anchor="t">
            <a:spAutoFit/>
          </a:bodyPr>
          <a:lstStyle/>
          <a:p>
            <a:pPr algn="l">
              <a:buNone/>
              <a:defRPr sz="1500" b="0">
                <a:solidFill>
                  <a:srgbClr val="F8F8F8"/>
                </a:solidFill>
                <a:latin typeface="Arial"/>
                <a:ea typeface="Arial"/>
                <a:cs typeface="Arial"/>
              </a:defRPr>
            </a:pPr>
            <a:r>
              <a:rPr dirty="0"/>
              <a:t>Chemical agents / diversionary devices</a:t>
            </a:r>
          </a:p>
        </p:txBody>
      </p:sp>
      <p:sp>
        <p:nvSpPr>
          <p:cNvPr id="22" name="TextBox 21">
            <a:extLst>
              <a:ext uri="{FF2B5EF4-FFF2-40B4-BE49-F238E27FC236}">
                <a16:creationId xmlns:a16="http://schemas.microsoft.com/office/drawing/2014/main" id="{D08712D4-A462-491B-8BCA-E3D010BBA1DE}"/>
              </a:ext>
            </a:extLst>
          </p:cNvPr>
          <p:cNvSpPr>
            <a:spLocks noGrp="1"/>
          </p:cNvSpPr>
          <p:nvPr/>
        </p:nvSpPr>
        <p:spPr>
          <a:xfrm>
            <a:off x="7707335" y="4856956"/>
            <a:ext cx="2834640" cy="286232"/>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dirty="0"/>
              <a:t>1,539</a:t>
            </a:r>
          </a:p>
        </p:txBody>
      </p:sp>
      <p:sp>
        <p:nvSpPr>
          <p:cNvPr id="23" name="TextBox 22">
            <a:extLst>
              <a:ext uri="{FF2B5EF4-FFF2-40B4-BE49-F238E27FC236}">
                <a16:creationId xmlns:a16="http://schemas.microsoft.com/office/drawing/2014/main" id="{2727E8D5-9632-4358-9918-FAB338F9A747}"/>
              </a:ext>
            </a:extLst>
          </p:cNvPr>
          <p:cNvSpPr>
            <a:spLocks noGrp="1"/>
          </p:cNvSpPr>
          <p:nvPr/>
        </p:nvSpPr>
        <p:spPr>
          <a:xfrm>
            <a:off x="841248" y="5437575"/>
            <a:ext cx="7315200" cy="286232"/>
          </a:xfrm>
          <a:prstGeom prst="rect">
            <a:avLst/>
          </a:prstGeom>
          <a:noFill/>
        </p:spPr>
        <p:txBody>
          <a:bodyPr wrap="square" lIns="27432" tIns="27432" rIns="27432" bIns="27432" anchor="t">
            <a:spAutoFit/>
          </a:bodyPr>
          <a:lstStyle/>
          <a:p>
            <a:pPr algn="l">
              <a:buNone/>
              <a:defRPr sz="1500" b="0">
                <a:solidFill>
                  <a:srgbClr val="F8F8F8"/>
                </a:solidFill>
                <a:latin typeface="Arial"/>
                <a:ea typeface="Arial"/>
                <a:cs typeface="Arial"/>
              </a:defRPr>
            </a:pPr>
            <a:r>
              <a:rPr dirty="0"/>
              <a:t>Long Range Acoustic Devices</a:t>
            </a:r>
          </a:p>
        </p:txBody>
      </p:sp>
      <p:sp>
        <p:nvSpPr>
          <p:cNvPr id="24" name="TextBox 23">
            <a:extLst>
              <a:ext uri="{FF2B5EF4-FFF2-40B4-BE49-F238E27FC236}">
                <a16:creationId xmlns:a16="http://schemas.microsoft.com/office/drawing/2014/main" id="{BF166912-E477-491E-A132-A557D69BC6A9}"/>
              </a:ext>
            </a:extLst>
          </p:cNvPr>
          <p:cNvSpPr>
            <a:spLocks noGrp="1"/>
          </p:cNvSpPr>
          <p:nvPr/>
        </p:nvSpPr>
        <p:spPr>
          <a:xfrm>
            <a:off x="7707335" y="5348904"/>
            <a:ext cx="2834640" cy="329184"/>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dirty="0"/>
              <a:t>3</a:t>
            </a:r>
          </a:p>
        </p:txBody>
      </p:sp>
      <p:sp>
        <p:nvSpPr>
          <p:cNvPr id="25" name="Rectangle 24">
            <a:extLst>
              <a:ext uri="{FF2B5EF4-FFF2-40B4-BE49-F238E27FC236}">
                <a16:creationId xmlns:a16="http://schemas.microsoft.com/office/drawing/2014/main" id="{ABC54D8F-F951-4A2D-B177-AB5EFDD8D715}"/>
              </a:ext>
            </a:extLst>
          </p:cNvPr>
          <p:cNvSpPr>
            <a:spLocks noGrp="1"/>
          </p:cNvSpPr>
          <p:nvPr/>
        </p:nvSpPr>
        <p:spPr>
          <a:xfrm>
            <a:off x="658368" y="5833535"/>
            <a:ext cx="10899648" cy="448056"/>
          </a:xfrm>
          <a:prstGeom prst="rect">
            <a:avLst/>
          </a:prstGeom>
          <a:solidFill>
            <a:srgbClr val="111111"/>
          </a:solidFill>
          <a:ln>
            <a:solidFill>
              <a:srgbClr val="11111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7" name="TextBox 26">
            <a:extLst>
              <a:ext uri="{FF2B5EF4-FFF2-40B4-BE49-F238E27FC236}">
                <a16:creationId xmlns:a16="http://schemas.microsoft.com/office/drawing/2014/main" id="{A4E6B119-5EAC-4FD7-8F6B-0C2F52380F3C}"/>
              </a:ext>
            </a:extLst>
          </p:cNvPr>
          <p:cNvSpPr>
            <a:spLocks noGrp="1"/>
          </p:cNvSpPr>
          <p:nvPr/>
        </p:nvSpPr>
        <p:spPr>
          <a:xfrm>
            <a:off x="7707335" y="5870111"/>
            <a:ext cx="2834640" cy="440120"/>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sz="1400" dirty="0"/>
              <a:t>66 / </a:t>
            </a:r>
            <a:r>
              <a:rPr lang="en-US" sz="1400" dirty="0"/>
              <a:t>22,369</a:t>
            </a:r>
          </a:p>
          <a:p>
            <a:pPr algn="r">
              <a:buNone/>
              <a:defRPr sz="1500" b="1">
                <a:solidFill>
                  <a:srgbClr val="FFD838"/>
                </a:solidFill>
                <a:latin typeface="Arial"/>
                <a:ea typeface="Arial"/>
                <a:cs typeface="Arial"/>
              </a:defRPr>
            </a:pPr>
            <a:r>
              <a:rPr sz="1000" dirty="0"/>
              <a:t>rounds</a:t>
            </a:r>
          </a:p>
        </p:txBody>
      </p:sp>
      <p:sp>
        <p:nvSpPr>
          <p:cNvPr id="28" name="TextBox 27">
            <a:extLst>
              <a:ext uri="{FF2B5EF4-FFF2-40B4-BE49-F238E27FC236}">
                <a16:creationId xmlns:a16="http://schemas.microsoft.com/office/drawing/2014/main" id="{A4AAB94E-71D8-4447-AA66-808F2BBEF6F7}"/>
              </a:ext>
            </a:extLst>
          </p:cNvPr>
          <p:cNvSpPr>
            <a:spLocks noGrp="1"/>
          </p:cNvSpPr>
          <p:nvPr/>
        </p:nvSpPr>
        <p:spPr>
          <a:xfrm>
            <a:off x="9124655" y="1339411"/>
            <a:ext cx="1430726" cy="224677"/>
          </a:xfrm>
          <a:prstGeom prst="rect">
            <a:avLst/>
          </a:prstGeom>
          <a:noFill/>
        </p:spPr>
        <p:txBody>
          <a:bodyPr wrap="square" lIns="27432" tIns="27432" rIns="27432" bIns="27432" anchor="t">
            <a:spAutoFit/>
          </a:bodyPr>
          <a:lstStyle/>
          <a:p>
            <a:pPr algn="l">
              <a:buNone/>
              <a:defRPr sz="1100" b="0">
                <a:solidFill>
                  <a:srgbClr val="B8B8B8"/>
                </a:solidFill>
                <a:latin typeface="Arial"/>
                <a:ea typeface="Arial"/>
                <a:cs typeface="Arial"/>
              </a:defRPr>
            </a:pPr>
            <a:r>
              <a:rPr dirty="0"/>
              <a:t>Quantities </a:t>
            </a:r>
            <a:r>
              <a:rPr lang="en-US" dirty="0"/>
              <a:t>P</a:t>
            </a:r>
            <a:r>
              <a:rPr dirty="0"/>
              <a:t>ossessed</a:t>
            </a:r>
          </a:p>
        </p:txBody>
      </p:sp>
      <p:sp>
        <p:nvSpPr>
          <p:cNvPr id="30" name="Straight Connector 29">
            <a:extLst>
              <a:ext uri="{FF2B5EF4-FFF2-40B4-BE49-F238E27FC236}">
                <a16:creationId xmlns:a16="http://schemas.microsoft.com/office/drawing/2014/main" id="{B4D3DF52-B44F-8CBF-2AB2-184B385C4036}"/>
              </a:ext>
            </a:extLst>
          </p:cNvPr>
          <p:cNvSpPr>
            <a:spLocks noGrp="1"/>
          </p:cNvSpPr>
          <p:nvPr/>
        </p:nvSpPr>
        <p:spPr>
          <a:xfrm flipH="1">
            <a:off x="4844558" y="1700449"/>
            <a:ext cx="0" cy="4601588"/>
          </a:xfrm>
          <a:prstGeom prst="line">
            <a:avLst/>
          </a:prstGeom>
          <a:ln>
            <a:solidFill>
              <a:schemeClr val="tx1">
                <a:lumMod val="75000"/>
                <a:lumOff val="25000"/>
              </a:schemeClr>
            </a:solidFill>
          </a:ln>
        </p:spPr>
        <p:style>
          <a:lnRef idx="3">
            <a:schemeClr val="accent6"/>
          </a:lnRef>
          <a:fillRef idx="0">
            <a:schemeClr val="accent6"/>
          </a:fillRef>
          <a:effectRef idx="2">
            <a:schemeClr val="accent6"/>
          </a:effectRef>
          <a:fontRef idx="minor">
            <a:schemeClr val="tx1"/>
          </a:fontRef>
        </p:style>
        <p:txBody>
          <a:bodyPr/>
          <a:lstStyle/>
          <a:p>
            <a:endParaRPr lang="en-US" dirty="0">
              <a:highlight>
                <a:srgbClr val="FFFF00"/>
              </a:highlight>
            </a:endParaRPr>
          </a:p>
        </p:txBody>
      </p:sp>
      <p:sp>
        <p:nvSpPr>
          <p:cNvPr id="32" name="Straight Connector 31">
            <a:extLst>
              <a:ext uri="{FF2B5EF4-FFF2-40B4-BE49-F238E27FC236}">
                <a16:creationId xmlns:a16="http://schemas.microsoft.com/office/drawing/2014/main" id="{AF900C54-7369-4336-2C35-FF9D20042FA4}"/>
              </a:ext>
            </a:extLst>
          </p:cNvPr>
          <p:cNvSpPr>
            <a:spLocks noGrp="1"/>
          </p:cNvSpPr>
          <p:nvPr/>
        </p:nvSpPr>
        <p:spPr>
          <a:xfrm flipH="1">
            <a:off x="6183924" y="1709241"/>
            <a:ext cx="0" cy="4601588"/>
          </a:xfrm>
          <a:prstGeom prst="line">
            <a:avLst/>
          </a:prstGeom>
          <a:ln>
            <a:solidFill>
              <a:schemeClr val="tx1">
                <a:lumMod val="75000"/>
                <a:lumOff val="25000"/>
              </a:schemeClr>
            </a:solidFill>
          </a:ln>
        </p:spPr>
        <p:style>
          <a:lnRef idx="3">
            <a:schemeClr val="accent6"/>
          </a:lnRef>
          <a:fillRef idx="0">
            <a:schemeClr val="accent6"/>
          </a:fillRef>
          <a:effectRef idx="2">
            <a:schemeClr val="accent6"/>
          </a:effectRef>
          <a:fontRef idx="minor">
            <a:schemeClr val="tx1"/>
          </a:fontRef>
        </p:style>
        <p:txBody>
          <a:bodyPr/>
          <a:lstStyle/>
          <a:p>
            <a:endParaRPr lang="en-US" dirty="0">
              <a:highlight>
                <a:srgbClr val="FFFF00"/>
              </a:highlight>
            </a:endParaRPr>
          </a:p>
        </p:txBody>
      </p:sp>
      <p:sp>
        <p:nvSpPr>
          <p:cNvPr id="34" name="TextBox 5">
            <a:extLst>
              <a:ext uri="{FF2B5EF4-FFF2-40B4-BE49-F238E27FC236}">
                <a16:creationId xmlns:a16="http://schemas.microsoft.com/office/drawing/2014/main" id="{C44C3CAE-4519-EB5C-BDCC-A5F363D46CC2}"/>
              </a:ext>
            </a:extLst>
          </p:cNvPr>
          <p:cNvSpPr>
            <a:spLocks noGrp="1"/>
          </p:cNvSpPr>
          <p:nvPr/>
        </p:nvSpPr>
        <p:spPr>
          <a:xfrm>
            <a:off x="4914784" y="1758957"/>
            <a:ext cx="1186844" cy="240066"/>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200" dirty="0"/>
              <a:t>Category 1</a:t>
            </a:r>
            <a:endParaRPr sz="1200" dirty="0"/>
          </a:p>
        </p:txBody>
      </p:sp>
      <p:sp>
        <p:nvSpPr>
          <p:cNvPr id="36" name="TextBox 5">
            <a:extLst>
              <a:ext uri="{FF2B5EF4-FFF2-40B4-BE49-F238E27FC236}">
                <a16:creationId xmlns:a16="http://schemas.microsoft.com/office/drawing/2014/main" id="{8A0FEF30-1EFE-9460-8CEA-CB8BBAA71AF6}"/>
              </a:ext>
            </a:extLst>
          </p:cNvPr>
          <p:cNvSpPr>
            <a:spLocks noGrp="1"/>
          </p:cNvSpPr>
          <p:nvPr/>
        </p:nvSpPr>
        <p:spPr>
          <a:xfrm>
            <a:off x="4914784" y="2304020"/>
            <a:ext cx="1186844" cy="240066"/>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200" dirty="0"/>
              <a:t>Category 1</a:t>
            </a:r>
            <a:endParaRPr sz="1200" dirty="0"/>
          </a:p>
        </p:txBody>
      </p:sp>
      <p:sp>
        <p:nvSpPr>
          <p:cNvPr id="38" name="TextBox 5">
            <a:extLst>
              <a:ext uri="{FF2B5EF4-FFF2-40B4-BE49-F238E27FC236}">
                <a16:creationId xmlns:a16="http://schemas.microsoft.com/office/drawing/2014/main" id="{286ECD00-8F95-531D-35C1-85C1E0B02BC3}"/>
              </a:ext>
            </a:extLst>
          </p:cNvPr>
          <p:cNvSpPr>
            <a:spLocks noGrp="1"/>
          </p:cNvSpPr>
          <p:nvPr/>
        </p:nvSpPr>
        <p:spPr>
          <a:xfrm>
            <a:off x="4917715" y="2800365"/>
            <a:ext cx="1186844" cy="240066"/>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200" dirty="0"/>
              <a:t>Category 2</a:t>
            </a:r>
            <a:endParaRPr sz="1200" dirty="0"/>
          </a:p>
        </p:txBody>
      </p:sp>
      <p:sp>
        <p:nvSpPr>
          <p:cNvPr id="40" name="TextBox 5">
            <a:extLst>
              <a:ext uri="{FF2B5EF4-FFF2-40B4-BE49-F238E27FC236}">
                <a16:creationId xmlns:a16="http://schemas.microsoft.com/office/drawing/2014/main" id="{7A1F0BF3-71C4-4B4C-B48C-C720E01158D7}"/>
              </a:ext>
            </a:extLst>
          </p:cNvPr>
          <p:cNvSpPr>
            <a:spLocks noGrp="1"/>
          </p:cNvSpPr>
          <p:nvPr/>
        </p:nvSpPr>
        <p:spPr>
          <a:xfrm>
            <a:off x="4917715" y="3327728"/>
            <a:ext cx="1186844" cy="240066"/>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200" dirty="0"/>
              <a:t>Category 5</a:t>
            </a:r>
            <a:endParaRPr sz="1200" dirty="0"/>
          </a:p>
        </p:txBody>
      </p:sp>
      <p:sp>
        <p:nvSpPr>
          <p:cNvPr id="42" name="TextBox 5">
            <a:extLst>
              <a:ext uri="{FF2B5EF4-FFF2-40B4-BE49-F238E27FC236}">
                <a16:creationId xmlns:a16="http://schemas.microsoft.com/office/drawing/2014/main" id="{C1FFF4B6-22C2-456B-AADD-AF9FBA8D2A33}"/>
              </a:ext>
            </a:extLst>
          </p:cNvPr>
          <p:cNvSpPr>
            <a:spLocks noGrp="1"/>
          </p:cNvSpPr>
          <p:nvPr/>
        </p:nvSpPr>
        <p:spPr>
          <a:xfrm>
            <a:off x="4914784" y="3806758"/>
            <a:ext cx="1186844" cy="240066"/>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200" dirty="0"/>
              <a:t>Category 10</a:t>
            </a:r>
            <a:endParaRPr sz="1200" dirty="0"/>
          </a:p>
        </p:txBody>
      </p:sp>
      <p:sp>
        <p:nvSpPr>
          <p:cNvPr id="44" name="TextBox 5">
            <a:extLst>
              <a:ext uri="{FF2B5EF4-FFF2-40B4-BE49-F238E27FC236}">
                <a16:creationId xmlns:a16="http://schemas.microsoft.com/office/drawing/2014/main" id="{DB96EAB9-EE77-9B68-9D59-8819136ED2B3}"/>
              </a:ext>
            </a:extLst>
          </p:cNvPr>
          <p:cNvSpPr>
            <a:spLocks noGrp="1"/>
          </p:cNvSpPr>
          <p:nvPr/>
        </p:nvSpPr>
        <p:spPr>
          <a:xfrm>
            <a:off x="4914784" y="4311825"/>
            <a:ext cx="1186844" cy="240066"/>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200" dirty="0"/>
              <a:t>Category 10</a:t>
            </a:r>
            <a:endParaRPr sz="1200" dirty="0"/>
          </a:p>
        </p:txBody>
      </p:sp>
      <p:sp>
        <p:nvSpPr>
          <p:cNvPr id="46" name="TextBox 5">
            <a:extLst>
              <a:ext uri="{FF2B5EF4-FFF2-40B4-BE49-F238E27FC236}">
                <a16:creationId xmlns:a16="http://schemas.microsoft.com/office/drawing/2014/main" id="{2E59438D-2060-3422-E279-C74AA7143AA7}"/>
              </a:ext>
            </a:extLst>
          </p:cNvPr>
          <p:cNvSpPr>
            <a:spLocks noGrp="1"/>
          </p:cNvSpPr>
          <p:nvPr/>
        </p:nvSpPr>
        <p:spPr>
          <a:xfrm>
            <a:off x="4910563" y="4859768"/>
            <a:ext cx="1186844" cy="240066"/>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200" dirty="0"/>
              <a:t>Category 12</a:t>
            </a:r>
            <a:endParaRPr sz="1200" dirty="0"/>
          </a:p>
        </p:txBody>
      </p:sp>
      <p:sp>
        <p:nvSpPr>
          <p:cNvPr id="48" name="TextBox 5">
            <a:extLst>
              <a:ext uri="{FF2B5EF4-FFF2-40B4-BE49-F238E27FC236}">
                <a16:creationId xmlns:a16="http://schemas.microsoft.com/office/drawing/2014/main" id="{DF694725-3177-F8EF-7CED-34F7A933BEEE}"/>
              </a:ext>
            </a:extLst>
          </p:cNvPr>
          <p:cNvSpPr>
            <a:spLocks noGrp="1"/>
          </p:cNvSpPr>
          <p:nvPr/>
        </p:nvSpPr>
        <p:spPr>
          <a:xfrm>
            <a:off x="4884186" y="5446367"/>
            <a:ext cx="1186844" cy="240066"/>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200" dirty="0"/>
              <a:t>Category 13</a:t>
            </a:r>
            <a:endParaRPr sz="1200" dirty="0"/>
          </a:p>
        </p:txBody>
      </p:sp>
      <p:sp>
        <p:nvSpPr>
          <p:cNvPr id="50" name="TextBox 5">
            <a:extLst>
              <a:ext uri="{FF2B5EF4-FFF2-40B4-BE49-F238E27FC236}">
                <a16:creationId xmlns:a16="http://schemas.microsoft.com/office/drawing/2014/main" id="{3E50B8C6-69EA-4FE9-7DB9-4B028E35CFC3}"/>
              </a:ext>
            </a:extLst>
          </p:cNvPr>
          <p:cNvSpPr>
            <a:spLocks noGrp="1"/>
          </p:cNvSpPr>
          <p:nvPr/>
        </p:nvSpPr>
        <p:spPr>
          <a:xfrm>
            <a:off x="4878325" y="5941527"/>
            <a:ext cx="1186844" cy="240066"/>
          </a:xfrm>
          <a:prstGeom prst="rect">
            <a:avLst/>
          </a:prstGeom>
          <a:noFill/>
        </p:spPr>
        <p:txBody>
          <a:bodyPr wrap="square" lIns="27432" tIns="27432" rIns="27432" bIns="27432" anchor="t">
            <a:spAutoFit/>
          </a:bodyPr>
          <a:lstStyle/>
          <a:p>
            <a:pPr algn="ctr">
              <a:buNone/>
              <a:defRPr sz="1500" b="1">
                <a:solidFill>
                  <a:srgbClr val="F8F8F8"/>
                </a:solidFill>
                <a:latin typeface="Arial"/>
                <a:ea typeface="Arial"/>
                <a:cs typeface="Arial"/>
              </a:defRPr>
            </a:pPr>
            <a:r>
              <a:rPr lang="en-US" sz="1200" dirty="0"/>
              <a:t>Category 14</a:t>
            </a:r>
            <a:endParaRPr sz="1200" dirty="0"/>
          </a:p>
        </p:txBody>
      </p:sp>
      <p:sp>
        <p:nvSpPr>
          <p:cNvPr id="52" name="TextBox 22">
            <a:extLst>
              <a:ext uri="{FF2B5EF4-FFF2-40B4-BE49-F238E27FC236}">
                <a16:creationId xmlns:a16="http://schemas.microsoft.com/office/drawing/2014/main" id="{2E198EA6-D57F-0E14-56DD-524DDBF2D315}"/>
              </a:ext>
            </a:extLst>
          </p:cNvPr>
          <p:cNvSpPr>
            <a:spLocks noGrp="1"/>
          </p:cNvSpPr>
          <p:nvPr/>
        </p:nvSpPr>
        <p:spPr>
          <a:xfrm>
            <a:off x="841248" y="5941528"/>
            <a:ext cx="7315200" cy="286232"/>
          </a:xfrm>
          <a:prstGeom prst="rect">
            <a:avLst/>
          </a:prstGeom>
          <a:noFill/>
        </p:spPr>
        <p:txBody>
          <a:bodyPr wrap="square" lIns="27432" tIns="27432" rIns="27432" bIns="27432" anchor="t">
            <a:spAutoFit/>
          </a:bodyPr>
          <a:lstStyle/>
          <a:p>
            <a:pPr algn="l">
              <a:buNone/>
              <a:defRPr sz="1500" b="0">
                <a:solidFill>
                  <a:srgbClr val="F8F8F8"/>
                </a:solidFill>
                <a:latin typeface="Arial"/>
                <a:ea typeface="Arial"/>
                <a:cs typeface="Arial"/>
              </a:defRPr>
            </a:pPr>
            <a:r>
              <a:rPr lang="en-US" dirty="0"/>
              <a:t>Projectile Launchers / munitions</a:t>
            </a:r>
            <a:endParaRPr dirty="0"/>
          </a:p>
        </p:txBody>
      </p:sp>
      <p:sp>
        <p:nvSpPr>
          <p:cNvPr id="54" name="TextBox 27">
            <a:extLst>
              <a:ext uri="{FF2B5EF4-FFF2-40B4-BE49-F238E27FC236}">
                <a16:creationId xmlns:a16="http://schemas.microsoft.com/office/drawing/2014/main" id="{504A8C14-F08C-58F9-4672-78380C8B281F}"/>
              </a:ext>
            </a:extLst>
          </p:cNvPr>
          <p:cNvSpPr>
            <a:spLocks noGrp="1"/>
          </p:cNvSpPr>
          <p:nvPr/>
        </p:nvSpPr>
        <p:spPr>
          <a:xfrm>
            <a:off x="10619072" y="1339410"/>
            <a:ext cx="1012096" cy="224677"/>
          </a:xfrm>
          <a:prstGeom prst="rect">
            <a:avLst/>
          </a:prstGeom>
          <a:noFill/>
        </p:spPr>
        <p:txBody>
          <a:bodyPr wrap="square" lIns="27432" tIns="27432" rIns="27432" bIns="27432" anchor="t">
            <a:spAutoFit/>
          </a:bodyPr>
          <a:lstStyle/>
          <a:p>
            <a:pPr algn="l">
              <a:buNone/>
              <a:defRPr sz="1100" b="0">
                <a:solidFill>
                  <a:srgbClr val="B8B8B8"/>
                </a:solidFill>
                <a:latin typeface="Arial"/>
                <a:ea typeface="Arial"/>
                <a:cs typeface="Arial"/>
              </a:defRPr>
            </a:pPr>
            <a:r>
              <a:rPr lang="en-US" dirty="0"/>
              <a:t>BOS Approved</a:t>
            </a:r>
            <a:endParaRPr dirty="0"/>
          </a:p>
        </p:txBody>
      </p:sp>
      <p:sp>
        <p:nvSpPr>
          <p:cNvPr id="56" name="TextBox 6">
            <a:extLst>
              <a:ext uri="{FF2B5EF4-FFF2-40B4-BE49-F238E27FC236}">
                <a16:creationId xmlns:a16="http://schemas.microsoft.com/office/drawing/2014/main" id="{2F7CBC33-FE91-357D-7F43-64AE642363C6}"/>
              </a:ext>
            </a:extLst>
          </p:cNvPr>
          <p:cNvSpPr>
            <a:spLocks noGrp="1"/>
          </p:cNvSpPr>
          <p:nvPr/>
        </p:nvSpPr>
        <p:spPr>
          <a:xfrm>
            <a:off x="8698992" y="1699419"/>
            <a:ext cx="2834640" cy="286232"/>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lang="en-US" dirty="0"/>
              <a:t>258</a:t>
            </a:r>
            <a:endParaRPr dirty="0"/>
          </a:p>
        </p:txBody>
      </p:sp>
      <p:sp>
        <p:nvSpPr>
          <p:cNvPr id="58" name="TextBox 8">
            <a:extLst>
              <a:ext uri="{FF2B5EF4-FFF2-40B4-BE49-F238E27FC236}">
                <a16:creationId xmlns:a16="http://schemas.microsoft.com/office/drawing/2014/main" id="{52F448EB-6AFA-FB56-8374-334B823DD3AD}"/>
              </a:ext>
            </a:extLst>
          </p:cNvPr>
          <p:cNvSpPr>
            <a:spLocks noGrp="1"/>
          </p:cNvSpPr>
          <p:nvPr/>
        </p:nvSpPr>
        <p:spPr>
          <a:xfrm>
            <a:off x="8698992" y="2235138"/>
            <a:ext cx="2834640" cy="286232"/>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lang="en-US" dirty="0"/>
              <a:t>17</a:t>
            </a:r>
            <a:endParaRPr dirty="0"/>
          </a:p>
        </p:txBody>
      </p:sp>
      <p:sp>
        <p:nvSpPr>
          <p:cNvPr id="60" name="TextBox 11">
            <a:extLst>
              <a:ext uri="{FF2B5EF4-FFF2-40B4-BE49-F238E27FC236}">
                <a16:creationId xmlns:a16="http://schemas.microsoft.com/office/drawing/2014/main" id="{2C1E8F34-63A7-98D7-F9C0-98DE981865A6}"/>
              </a:ext>
            </a:extLst>
          </p:cNvPr>
          <p:cNvSpPr>
            <a:spLocks noGrp="1"/>
          </p:cNvSpPr>
          <p:nvPr/>
        </p:nvSpPr>
        <p:spPr>
          <a:xfrm>
            <a:off x="8698992" y="2727087"/>
            <a:ext cx="2834640" cy="329184"/>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dirty="0"/>
              <a:t>4</a:t>
            </a:r>
          </a:p>
        </p:txBody>
      </p:sp>
      <p:sp>
        <p:nvSpPr>
          <p:cNvPr id="62" name="TextBox 13">
            <a:extLst>
              <a:ext uri="{FF2B5EF4-FFF2-40B4-BE49-F238E27FC236}">
                <a16:creationId xmlns:a16="http://schemas.microsoft.com/office/drawing/2014/main" id="{89691451-F3B0-9522-2F91-5E7BB62BEE49}"/>
              </a:ext>
            </a:extLst>
          </p:cNvPr>
          <p:cNvSpPr>
            <a:spLocks noGrp="1"/>
          </p:cNvSpPr>
          <p:nvPr/>
        </p:nvSpPr>
        <p:spPr>
          <a:xfrm>
            <a:off x="8698992" y="3277555"/>
            <a:ext cx="2834640" cy="329184"/>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dirty="0"/>
              <a:t>7</a:t>
            </a:r>
          </a:p>
        </p:txBody>
      </p:sp>
      <p:sp>
        <p:nvSpPr>
          <p:cNvPr id="64" name="TextBox 16">
            <a:extLst>
              <a:ext uri="{FF2B5EF4-FFF2-40B4-BE49-F238E27FC236}">
                <a16:creationId xmlns:a16="http://schemas.microsoft.com/office/drawing/2014/main" id="{C343917A-A12D-A5E2-3FEC-470716475B10}"/>
              </a:ext>
            </a:extLst>
          </p:cNvPr>
          <p:cNvSpPr>
            <a:spLocks noGrp="1"/>
          </p:cNvSpPr>
          <p:nvPr/>
        </p:nvSpPr>
        <p:spPr>
          <a:xfrm>
            <a:off x="8698992" y="3828200"/>
            <a:ext cx="2834640" cy="286232"/>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lang="en-US" dirty="0"/>
              <a:t>454</a:t>
            </a:r>
            <a:endParaRPr dirty="0"/>
          </a:p>
        </p:txBody>
      </p:sp>
      <p:sp>
        <p:nvSpPr>
          <p:cNvPr id="66" name="TextBox 18">
            <a:extLst>
              <a:ext uri="{FF2B5EF4-FFF2-40B4-BE49-F238E27FC236}">
                <a16:creationId xmlns:a16="http://schemas.microsoft.com/office/drawing/2014/main" id="{FF9651CB-41F7-FC6D-7073-D2008E015958}"/>
              </a:ext>
            </a:extLst>
          </p:cNvPr>
          <p:cNvSpPr>
            <a:spLocks noGrp="1"/>
          </p:cNvSpPr>
          <p:nvPr/>
        </p:nvSpPr>
        <p:spPr>
          <a:xfrm>
            <a:off x="8698992" y="4305459"/>
            <a:ext cx="2834640" cy="440120"/>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lang="en-US" dirty="0"/>
              <a:t>44,623</a:t>
            </a:r>
            <a:r>
              <a:rPr dirty="0"/>
              <a:t> </a:t>
            </a:r>
            <a:endParaRPr lang="en-US" dirty="0"/>
          </a:p>
          <a:p>
            <a:pPr algn="r">
              <a:buNone/>
              <a:defRPr sz="1500" b="1">
                <a:solidFill>
                  <a:srgbClr val="FFD838"/>
                </a:solidFill>
                <a:latin typeface="Arial"/>
                <a:ea typeface="Arial"/>
                <a:cs typeface="Arial"/>
              </a:defRPr>
            </a:pPr>
            <a:r>
              <a:rPr sz="1000" dirty="0"/>
              <a:t>rounds</a:t>
            </a:r>
          </a:p>
        </p:txBody>
      </p:sp>
      <p:sp>
        <p:nvSpPr>
          <p:cNvPr id="68" name="TextBox 21">
            <a:extLst>
              <a:ext uri="{FF2B5EF4-FFF2-40B4-BE49-F238E27FC236}">
                <a16:creationId xmlns:a16="http://schemas.microsoft.com/office/drawing/2014/main" id="{037287C0-06FF-9974-3658-D3D632835C05}"/>
              </a:ext>
            </a:extLst>
          </p:cNvPr>
          <p:cNvSpPr>
            <a:spLocks noGrp="1"/>
          </p:cNvSpPr>
          <p:nvPr/>
        </p:nvSpPr>
        <p:spPr>
          <a:xfrm>
            <a:off x="8698992" y="4855927"/>
            <a:ext cx="2834640" cy="286232"/>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dirty="0"/>
              <a:t>1,5</a:t>
            </a:r>
            <a:r>
              <a:rPr lang="en-US" dirty="0"/>
              <a:t>74</a:t>
            </a:r>
            <a:endParaRPr dirty="0"/>
          </a:p>
        </p:txBody>
      </p:sp>
      <p:sp>
        <p:nvSpPr>
          <p:cNvPr id="70" name="TextBox 23">
            <a:extLst>
              <a:ext uri="{FF2B5EF4-FFF2-40B4-BE49-F238E27FC236}">
                <a16:creationId xmlns:a16="http://schemas.microsoft.com/office/drawing/2014/main" id="{0B185F35-28D4-0C4B-DB5B-70617C78AB71}"/>
              </a:ext>
            </a:extLst>
          </p:cNvPr>
          <p:cNvSpPr>
            <a:spLocks noGrp="1"/>
          </p:cNvSpPr>
          <p:nvPr/>
        </p:nvSpPr>
        <p:spPr>
          <a:xfrm>
            <a:off x="8698992" y="5333127"/>
            <a:ext cx="2834640" cy="329184"/>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dirty="0"/>
              <a:t>3</a:t>
            </a:r>
          </a:p>
        </p:txBody>
      </p:sp>
      <p:sp>
        <p:nvSpPr>
          <p:cNvPr id="72" name="TextBox 26">
            <a:extLst>
              <a:ext uri="{FF2B5EF4-FFF2-40B4-BE49-F238E27FC236}">
                <a16:creationId xmlns:a16="http://schemas.microsoft.com/office/drawing/2014/main" id="{6F6CA5A3-F37B-5D80-1D28-B94D54FEDECE}"/>
              </a:ext>
            </a:extLst>
          </p:cNvPr>
          <p:cNvSpPr>
            <a:spLocks noGrp="1"/>
          </p:cNvSpPr>
          <p:nvPr/>
        </p:nvSpPr>
        <p:spPr>
          <a:xfrm>
            <a:off x="8698992" y="5870111"/>
            <a:ext cx="2834640" cy="440120"/>
          </a:xfrm>
          <a:prstGeom prst="rect">
            <a:avLst/>
          </a:prstGeom>
          <a:noFill/>
        </p:spPr>
        <p:txBody>
          <a:bodyPr wrap="square" lIns="27432" tIns="27432" rIns="27432" bIns="27432" anchor="t">
            <a:spAutoFit/>
          </a:bodyPr>
          <a:lstStyle/>
          <a:p>
            <a:pPr algn="r">
              <a:buNone/>
              <a:defRPr sz="1500" b="1">
                <a:solidFill>
                  <a:srgbClr val="FFD838"/>
                </a:solidFill>
                <a:latin typeface="Arial"/>
                <a:ea typeface="Arial"/>
                <a:cs typeface="Arial"/>
              </a:defRPr>
            </a:pPr>
            <a:r>
              <a:rPr sz="1400" dirty="0"/>
              <a:t>66 / </a:t>
            </a:r>
            <a:r>
              <a:rPr lang="en-US" sz="1400" dirty="0"/>
              <a:t>22,899</a:t>
            </a:r>
            <a:r>
              <a:rPr sz="1400" dirty="0"/>
              <a:t> </a:t>
            </a:r>
            <a:endParaRPr lang="en-US" sz="1400" dirty="0"/>
          </a:p>
          <a:p>
            <a:pPr algn="r">
              <a:buNone/>
              <a:defRPr sz="1500" b="1">
                <a:solidFill>
                  <a:srgbClr val="FFD838"/>
                </a:solidFill>
                <a:latin typeface="Arial"/>
                <a:ea typeface="Arial"/>
                <a:cs typeface="Arial"/>
              </a:defRPr>
            </a:pPr>
            <a:r>
              <a:rPr sz="1000" dirty="0"/>
              <a:t>rounds</a:t>
            </a:r>
          </a:p>
        </p:txBody>
      </p:sp>
      <p:sp>
        <p:nvSpPr>
          <p:cNvPr id="29" name="TextBox 6">
            <a:extLst>
              <a:ext uri="{FF2B5EF4-FFF2-40B4-BE49-F238E27FC236}">
                <a16:creationId xmlns:a16="http://schemas.microsoft.com/office/drawing/2014/main" id="{0C283981-FDED-4689-2C78-320A672C7192}"/>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WHAT ACSO HAS COMPARED TO WHAT IS APPROVED</a:t>
            </a:r>
            <a:endParaRPr sz="2600" dirty="0">
              <a:solidFill>
                <a:srgbClr val="FFD838"/>
              </a:solidFill>
            </a:endParaRPr>
          </a:p>
        </p:txBody>
      </p:sp>
    </p:spTree>
    <p:extLst>
      <p:ext uri="{BB962C8B-B14F-4D97-AF65-F5344CB8AC3E}">
        <p14:creationId xmlns:p14="http://schemas.microsoft.com/office/powerpoint/2010/main" val="1756661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DE725C-A3CD-4315-863C-A12A41222F13}"/>
              </a:ext>
            </a:extLst>
          </p:cNvPr>
          <p:cNvSpPr>
            <a:spLocks noGrp="1"/>
          </p:cNvSpPr>
          <p:nvPr/>
        </p:nvSpPr>
        <p:spPr>
          <a:xfrm>
            <a:off x="340361" y="6643288"/>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5" name="Rectangle 4">
            <a:extLst>
              <a:ext uri="{FF2B5EF4-FFF2-40B4-BE49-F238E27FC236}">
                <a16:creationId xmlns:a16="http://schemas.microsoft.com/office/drawing/2014/main" id="{821F7B6A-96F4-480D-98D0-466D101D5E2D}"/>
              </a:ext>
            </a:extLst>
          </p:cNvPr>
          <p:cNvSpPr>
            <a:spLocks noGrp="1"/>
          </p:cNvSpPr>
          <p:nvPr/>
        </p:nvSpPr>
        <p:spPr>
          <a:xfrm>
            <a:off x="878144" y="2110414"/>
            <a:ext cx="10572750" cy="571500"/>
          </a:xfrm>
          <a:prstGeom prst="rect">
            <a:avLst/>
          </a:prstGeom>
          <a:noFill/>
          <a:ln w="0">
            <a:noFill/>
          </a:ln>
        </p:spPr>
        <p:txBody>
          <a:bodyPr>
            <a:noAutofit/>
          </a:bodyPr>
          <a:lstStyle/>
          <a:p>
            <a:pPr>
              <a:defRPr sz="2400">
                <a:solidFill>
                  <a:srgbClr val="FFD838"/>
                </a:solidFill>
                <a:latin typeface="Arial"/>
                <a:ea typeface="Arial"/>
                <a:cs typeface="Arial"/>
              </a:defRPr>
            </a:pPr>
            <a:r>
              <a:rPr sz="2400" dirty="0">
                <a:solidFill>
                  <a:srgbClr val="FFD838"/>
                </a:solidFill>
                <a:latin typeface="Arial"/>
                <a:ea typeface="Arial"/>
                <a:cs typeface="Arial"/>
              </a:rPr>
              <a:t>FN 303 </a:t>
            </a:r>
            <a:r>
              <a:rPr lang="en-US" sz="2400" dirty="0">
                <a:solidFill>
                  <a:srgbClr val="FFD838"/>
                </a:solidFill>
                <a:latin typeface="Arial"/>
                <a:ea typeface="Arial"/>
                <a:cs typeface="Arial"/>
              </a:rPr>
              <a:t>Less Lethal Launcher - E</a:t>
            </a:r>
            <a:r>
              <a:rPr sz="2400" dirty="0">
                <a:solidFill>
                  <a:srgbClr val="FFD838"/>
                </a:solidFill>
                <a:latin typeface="Arial"/>
                <a:ea typeface="Arial"/>
                <a:cs typeface="Arial"/>
              </a:rPr>
              <a:t>nding </a:t>
            </a:r>
            <a:r>
              <a:rPr lang="en-US" sz="2400" dirty="0">
                <a:solidFill>
                  <a:srgbClr val="FFD838"/>
                </a:solidFill>
                <a:latin typeface="Arial"/>
                <a:ea typeface="Arial"/>
                <a:cs typeface="Arial"/>
              </a:rPr>
              <a:t>I</a:t>
            </a:r>
            <a:r>
              <a:rPr sz="2400" dirty="0">
                <a:solidFill>
                  <a:srgbClr val="FFD838"/>
                </a:solidFill>
                <a:latin typeface="Arial"/>
                <a:ea typeface="Arial"/>
                <a:cs typeface="Arial"/>
              </a:rPr>
              <a:t>nventory reduced to </a:t>
            </a:r>
            <a:r>
              <a:rPr sz="2400" b="1" dirty="0">
                <a:solidFill>
                  <a:srgbClr val="FFD838"/>
                </a:solidFill>
                <a:latin typeface="Arial"/>
                <a:ea typeface="Arial"/>
                <a:cs typeface="Arial"/>
              </a:rPr>
              <a:t>zero</a:t>
            </a:r>
            <a:r>
              <a:rPr lang="en-US" sz="2400" dirty="0">
                <a:solidFill>
                  <a:srgbClr val="FFD838"/>
                </a:solidFill>
                <a:latin typeface="Arial"/>
                <a:ea typeface="Arial"/>
                <a:cs typeface="Arial"/>
              </a:rPr>
              <a:t>.</a:t>
            </a:r>
            <a:endParaRPr sz="2400" dirty="0">
              <a:solidFill>
                <a:srgbClr val="FFD838"/>
              </a:solidFill>
              <a:latin typeface="Arial"/>
              <a:ea typeface="Arial"/>
              <a:cs typeface="Arial"/>
            </a:endParaRPr>
          </a:p>
        </p:txBody>
      </p:sp>
      <p:sp>
        <p:nvSpPr>
          <p:cNvPr id="7" name="Rectangle 6">
            <a:extLst>
              <a:ext uri="{FF2B5EF4-FFF2-40B4-BE49-F238E27FC236}">
                <a16:creationId xmlns:a16="http://schemas.microsoft.com/office/drawing/2014/main" id="{164A6DEB-E24C-423C-984D-6540262A3368}"/>
              </a:ext>
            </a:extLst>
          </p:cNvPr>
          <p:cNvSpPr>
            <a:spLocks noGrp="1"/>
          </p:cNvSpPr>
          <p:nvPr/>
        </p:nvSpPr>
        <p:spPr>
          <a:xfrm>
            <a:off x="2109634" y="3367509"/>
            <a:ext cx="6754147" cy="1122075"/>
          </a:xfrm>
          <a:prstGeom prst="rect">
            <a:avLst/>
          </a:prstGeom>
          <a:noFill/>
          <a:ln w="0">
            <a:noFill/>
          </a:ln>
        </p:spPr>
        <p:txBody>
          <a:bodyPr>
            <a:noAutofit/>
          </a:bodyPr>
          <a:lstStyle/>
          <a:p>
            <a:pPr marL="285750" indent="-285750">
              <a:buFont typeface="Arial" panose="020B0604020202020204" pitchFamily="34" charset="0"/>
              <a:buChar char="•"/>
              <a:defRPr sz="2025">
                <a:solidFill>
                  <a:srgbClr val="F8F8F8"/>
                </a:solidFill>
                <a:latin typeface="Arial"/>
                <a:ea typeface="Arial"/>
                <a:cs typeface="Arial"/>
              </a:defRPr>
            </a:pPr>
            <a:r>
              <a:rPr sz="1600" dirty="0">
                <a:solidFill>
                  <a:srgbClr val="F8F8F8"/>
                </a:solidFill>
                <a:latin typeface="Arial"/>
                <a:ea typeface="Arial"/>
                <a:cs typeface="Arial"/>
              </a:rPr>
              <a:t>1,125 clear</a:t>
            </a:r>
            <a:endParaRPr lang="en-US" sz="1600" dirty="0">
              <a:solidFill>
                <a:srgbClr val="F8F8F8"/>
              </a:solidFill>
              <a:latin typeface="Arial"/>
              <a:ea typeface="Arial"/>
              <a:cs typeface="Arial"/>
            </a:endParaRPr>
          </a:p>
          <a:p>
            <a:pPr marL="285750" indent="-285750">
              <a:buFont typeface="Arial" panose="020B0604020202020204" pitchFamily="34" charset="0"/>
              <a:buChar char="•"/>
              <a:defRPr sz="2025">
                <a:solidFill>
                  <a:srgbClr val="F8F8F8"/>
                </a:solidFill>
                <a:latin typeface="Arial"/>
                <a:ea typeface="Arial"/>
                <a:cs typeface="Arial"/>
              </a:defRPr>
            </a:pPr>
            <a:r>
              <a:rPr sz="1600" dirty="0">
                <a:solidFill>
                  <a:srgbClr val="F8F8F8"/>
                </a:solidFill>
                <a:latin typeface="Arial"/>
                <a:ea typeface="Arial"/>
                <a:cs typeface="Arial"/>
              </a:rPr>
              <a:t>1,825 indelible paint</a:t>
            </a:r>
          </a:p>
          <a:p>
            <a:pPr marL="285750" indent="-285750">
              <a:buFont typeface="Arial" panose="020B0604020202020204" pitchFamily="34" charset="0"/>
              <a:buChar char="•"/>
              <a:defRPr sz="2025">
                <a:solidFill>
                  <a:srgbClr val="F8F8F8"/>
                </a:solidFill>
                <a:latin typeface="Arial"/>
                <a:ea typeface="Arial"/>
                <a:cs typeface="Arial"/>
              </a:defRPr>
            </a:pPr>
            <a:r>
              <a:rPr sz="1600" dirty="0">
                <a:solidFill>
                  <a:srgbClr val="F8F8F8"/>
                </a:solidFill>
                <a:latin typeface="Arial"/>
                <a:ea typeface="Arial"/>
                <a:cs typeface="Arial"/>
              </a:rPr>
              <a:t>735 PAVA/OC</a:t>
            </a:r>
            <a:endParaRPr lang="en-US" sz="1600" dirty="0">
              <a:solidFill>
                <a:srgbClr val="F8F8F8"/>
              </a:solidFill>
              <a:latin typeface="Arial"/>
              <a:ea typeface="Arial"/>
              <a:cs typeface="Arial"/>
            </a:endParaRPr>
          </a:p>
          <a:p>
            <a:pPr marL="285750" indent="-285750">
              <a:buFont typeface="Arial" panose="020B0604020202020204" pitchFamily="34" charset="0"/>
              <a:buChar char="•"/>
              <a:defRPr sz="2025">
                <a:solidFill>
                  <a:srgbClr val="F8F8F8"/>
                </a:solidFill>
                <a:latin typeface="Arial"/>
                <a:ea typeface="Arial"/>
                <a:cs typeface="Arial"/>
              </a:defRPr>
            </a:pPr>
            <a:r>
              <a:rPr sz="1600" dirty="0">
                <a:solidFill>
                  <a:srgbClr val="F8F8F8"/>
                </a:solidFill>
                <a:latin typeface="Arial"/>
                <a:ea typeface="Arial"/>
                <a:cs typeface="Arial"/>
              </a:rPr>
              <a:t>3,441 washable paint</a:t>
            </a:r>
            <a:endParaRPr lang="en-US" sz="1600" dirty="0">
              <a:solidFill>
                <a:srgbClr val="F8F8F8"/>
              </a:solidFill>
              <a:latin typeface="Arial"/>
              <a:ea typeface="Arial"/>
              <a:cs typeface="Arial"/>
            </a:endParaRPr>
          </a:p>
        </p:txBody>
      </p:sp>
      <p:sp>
        <p:nvSpPr>
          <p:cNvPr id="8" name="Rectangle 7">
            <a:extLst>
              <a:ext uri="{FF2B5EF4-FFF2-40B4-BE49-F238E27FC236}">
                <a16:creationId xmlns:a16="http://schemas.microsoft.com/office/drawing/2014/main" id="{E2DAB0BB-B8B6-40E6-97C5-10DF26D9E074}"/>
              </a:ext>
            </a:extLst>
          </p:cNvPr>
          <p:cNvSpPr>
            <a:spLocks noGrp="1"/>
          </p:cNvSpPr>
          <p:nvPr/>
        </p:nvSpPr>
        <p:spPr>
          <a:xfrm>
            <a:off x="878144" y="5035882"/>
            <a:ext cx="8172450" cy="857250"/>
          </a:xfrm>
          <a:prstGeom prst="rect">
            <a:avLst/>
          </a:prstGeom>
          <a:noFill/>
          <a:ln w="0">
            <a:noFill/>
          </a:ln>
        </p:spPr>
        <p:txBody>
          <a:bodyPr>
            <a:noAutofit/>
          </a:bodyPr>
          <a:lstStyle/>
          <a:p>
            <a:pPr>
              <a:defRPr sz="1950">
                <a:solidFill>
                  <a:srgbClr val="F8F8F8"/>
                </a:solidFill>
                <a:latin typeface="Arial"/>
                <a:ea typeface="Arial"/>
                <a:cs typeface="Arial"/>
              </a:defRPr>
            </a:pPr>
            <a:r>
              <a:rPr lang="en-US" sz="1600" dirty="0">
                <a:solidFill>
                  <a:srgbClr val="F8F8F8"/>
                </a:solidFill>
                <a:latin typeface="Arial"/>
                <a:ea typeface="Arial"/>
                <a:cs typeface="Arial"/>
              </a:rPr>
              <a:t>The</a:t>
            </a:r>
            <a:r>
              <a:rPr sz="1600" dirty="0">
                <a:solidFill>
                  <a:srgbClr val="F8F8F8"/>
                </a:solidFill>
                <a:latin typeface="Arial"/>
                <a:ea typeface="Arial"/>
                <a:cs typeface="Arial"/>
              </a:rPr>
              <a:t> annual review considers use, condition, cost, alternatives and newer technology before recommending inventory changes.</a:t>
            </a:r>
          </a:p>
        </p:txBody>
      </p:sp>
      <p:sp>
        <p:nvSpPr>
          <p:cNvPr id="10" name="Rectangle 9">
            <a:extLst>
              <a:ext uri="{FF2B5EF4-FFF2-40B4-BE49-F238E27FC236}">
                <a16:creationId xmlns:a16="http://schemas.microsoft.com/office/drawing/2014/main" id="{6352E0AA-46B6-F858-4C10-1B848CA994E2}"/>
              </a:ext>
            </a:extLst>
          </p:cNvPr>
          <p:cNvSpPr>
            <a:spLocks noGrp="1"/>
          </p:cNvSpPr>
          <p:nvPr/>
        </p:nvSpPr>
        <p:spPr>
          <a:xfrm>
            <a:off x="1265425" y="2649563"/>
            <a:ext cx="6865116" cy="914400"/>
          </a:xfrm>
          <a:prstGeom prst="rect">
            <a:avLst/>
          </a:prstGeom>
          <a:noFill/>
          <a:ln w="0">
            <a:noFill/>
          </a:ln>
        </p:spPr>
        <p:txBody>
          <a:bodyPr>
            <a:noAutofit/>
          </a:bodyPr>
          <a:lstStyle/>
          <a:p>
            <a:pPr marL="342900" indent="-342900">
              <a:buFont typeface="Arial" panose="020B0604020202020204" pitchFamily="34" charset="0"/>
              <a:buChar char="•"/>
              <a:defRPr sz="1875">
                <a:solidFill>
                  <a:srgbClr val="F8F8F8"/>
                </a:solidFill>
                <a:latin typeface="Arial"/>
                <a:ea typeface="Arial"/>
                <a:cs typeface="Arial"/>
              </a:defRPr>
            </a:pPr>
            <a:r>
              <a:rPr lang="en-US" dirty="0">
                <a:solidFill>
                  <a:srgbClr val="F8F8F8"/>
                </a:solidFill>
                <a:latin typeface="Arial"/>
                <a:ea typeface="Arial"/>
                <a:cs typeface="Arial"/>
              </a:rPr>
              <a:t>23</a:t>
            </a:r>
            <a:r>
              <a:rPr lang="en-US" sz="1875" dirty="0">
                <a:solidFill>
                  <a:srgbClr val="F8F8F8"/>
                </a:solidFill>
                <a:latin typeface="Arial"/>
                <a:ea typeface="Arial"/>
                <a:cs typeface="Arial"/>
              </a:rPr>
              <a:t> Launchers were removed from duty stations</a:t>
            </a:r>
          </a:p>
          <a:p>
            <a:pPr marL="342900" indent="-342900">
              <a:buFont typeface="Arial" panose="020B0604020202020204" pitchFamily="34" charset="0"/>
              <a:buChar char="•"/>
              <a:defRPr sz="1875">
                <a:solidFill>
                  <a:srgbClr val="F8F8F8"/>
                </a:solidFill>
                <a:latin typeface="Arial"/>
                <a:ea typeface="Arial"/>
                <a:cs typeface="Arial"/>
              </a:defRPr>
            </a:pPr>
            <a:r>
              <a:rPr lang="en-US" sz="1875" dirty="0">
                <a:solidFill>
                  <a:srgbClr val="F8F8F8"/>
                </a:solidFill>
                <a:latin typeface="Arial"/>
                <a:ea typeface="Arial"/>
                <a:cs typeface="Arial"/>
              </a:rPr>
              <a:t>7,126 projectiles removed from inventory</a:t>
            </a:r>
            <a:endParaRPr sz="1875" dirty="0">
              <a:solidFill>
                <a:srgbClr val="F8F8F8"/>
              </a:solidFill>
              <a:latin typeface="Arial"/>
              <a:ea typeface="Arial"/>
              <a:cs typeface="Arial"/>
            </a:endParaRPr>
          </a:p>
        </p:txBody>
      </p:sp>
      <p:sp>
        <p:nvSpPr>
          <p:cNvPr id="9" name="TextBox 6">
            <a:extLst>
              <a:ext uri="{FF2B5EF4-FFF2-40B4-BE49-F238E27FC236}">
                <a16:creationId xmlns:a16="http://schemas.microsoft.com/office/drawing/2014/main" id="{5AB0E7EE-A1E1-DC28-8DC9-1FBDE90128CF}"/>
              </a:ext>
            </a:extLst>
          </p:cNvPr>
          <p:cNvSpPr>
            <a:spLocks noGrp="1"/>
          </p:cNvSpPr>
          <p:nvPr/>
        </p:nvSpPr>
        <p:spPr>
          <a:xfrm>
            <a:off x="0" y="715084"/>
            <a:ext cx="12192000" cy="424732"/>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400" dirty="0">
                <a:solidFill>
                  <a:srgbClr val="FFD838"/>
                </a:solidFill>
              </a:rPr>
              <a:t>EQUIPMENT REMOVED AND NO LONGER ON HAND</a:t>
            </a:r>
            <a:endParaRPr sz="2400" dirty="0">
              <a:solidFill>
                <a:srgbClr val="FFD838"/>
              </a:solidFill>
            </a:endParaRPr>
          </a:p>
        </p:txBody>
      </p:sp>
    </p:spTree>
    <p:extLst>
      <p:ext uri="{BB962C8B-B14F-4D97-AF65-F5344CB8AC3E}">
        <p14:creationId xmlns:p14="http://schemas.microsoft.com/office/powerpoint/2010/main" val="256326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500C8-B295-4D3D-BCD2-54EC183907C9}"/>
              </a:ext>
            </a:extLst>
          </p:cNvPr>
          <p:cNvSpPr>
            <a:spLocks noGrp="1"/>
          </p:cNvSpPr>
          <p:nvPr/>
        </p:nvSpPr>
        <p:spPr>
          <a:xfrm>
            <a:off x="340356" y="6651751"/>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5" name="Rounded Rectangle 4">
            <a:extLst>
              <a:ext uri="{FF2B5EF4-FFF2-40B4-BE49-F238E27FC236}">
                <a16:creationId xmlns:a16="http://schemas.microsoft.com/office/drawing/2014/main" id="{B7578556-0049-4D8D-9225-3B55C14CC897}"/>
              </a:ext>
            </a:extLst>
          </p:cNvPr>
          <p:cNvSpPr>
            <a:spLocks noGrp="1"/>
          </p:cNvSpPr>
          <p:nvPr/>
        </p:nvSpPr>
        <p:spPr>
          <a:xfrm>
            <a:off x="658368" y="1624589"/>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FE361894-6048-4CAE-B615-43C263A24048}"/>
              </a:ext>
            </a:extLst>
          </p:cNvPr>
          <p:cNvSpPr>
            <a:spLocks noGrp="1"/>
          </p:cNvSpPr>
          <p:nvPr/>
        </p:nvSpPr>
        <p:spPr>
          <a:xfrm>
            <a:off x="822959" y="1770893"/>
            <a:ext cx="4928616" cy="228600"/>
          </a:xfrm>
          <a:prstGeom prst="rect">
            <a:avLst/>
          </a:prstGeom>
          <a:noFill/>
        </p:spPr>
        <p:txBody>
          <a:bodyPr wrap="square" lIns="27432" tIns="27432" rIns="27432" bIns="27432" anchor="t">
            <a:spAutoFit/>
          </a:bodyPr>
          <a:lstStyle/>
          <a:p>
            <a:pPr algn="l">
              <a:buNone/>
              <a:defRPr sz="1000" b="1">
                <a:solidFill>
                  <a:srgbClr val="FFD838"/>
                </a:solidFill>
                <a:latin typeface="Arial"/>
                <a:ea typeface="Arial"/>
                <a:cs typeface="Arial"/>
              </a:defRPr>
            </a:pPr>
            <a:r>
              <a:t>1</a:t>
            </a:r>
          </a:p>
        </p:txBody>
      </p:sp>
      <p:sp>
        <p:nvSpPr>
          <p:cNvPr id="7" name="TextBox 6">
            <a:extLst>
              <a:ext uri="{FF2B5EF4-FFF2-40B4-BE49-F238E27FC236}">
                <a16:creationId xmlns:a16="http://schemas.microsoft.com/office/drawing/2014/main" id="{12626531-5AFA-426B-B76C-FE5F80A72963}"/>
              </a:ext>
            </a:extLst>
          </p:cNvPr>
          <p:cNvSpPr>
            <a:spLocks noGrp="1"/>
          </p:cNvSpPr>
          <p:nvPr/>
        </p:nvSpPr>
        <p:spPr>
          <a:xfrm>
            <a:off x="822959" y="2109221"/>
            <a:ext cx="4928616" cy="363176"/>
          </a:xfrm>
          <a:prstGeom prst="rect">
            <a:avLst/>
          </a:prstGeom>
          <a:noFill/>
        </p:spPr>
        <p:txBody>
          <a:bodyPr wrap="square" lIns="27432" tIns="27432" rIns="27432" bIns="27432" anchor="t">
            <a:spAutoFit/>
          </a:bodyPr>
          <a:lstStyle/>
          <a:p>
            <a:pPr algn="l">
              <a:buNone/>
              <a:defRPr sz="2000" b="1">
                <a:solidFill>
                  <a:srgbClr val="F8F8F8"/>
                </a:solidFill>
                <a:latin typeface="Arial"/>
                <a:ea typeface="Arial"/>
                <a:cs typeface="Arial"/>
              </a:defRPr>
            </a:pPr>
            <a:r>
              <a:rPr dirty="0"/>
              <a:t>Multi-</a:t>
            </a:r>
            <a:r>
              <a:rPr lang="en-US" dirty="0"/>
              <a:t>P</a:t>
            </a:r>
            <a:r>
              <a:rPr dirty="0"/>
              <a:t>rojectile </a:t>
            </a:r>
            <a:r>
              <a:rPr lang="en-US" dirty="0"/>
              <a:t>M</a:t>
            </a:r>
            <a:r>
              <a:rPr dirty="0"/>
              <a:t>unitions</a:t>
            </a:r>
          </a:p>
        </p:txBody>
      </p:sp>
      <p:sp>
        <p:nvSpPr>
          <p:cNvPr id="8" name="TextBox 7">
            <a:extLst>
              <a:ext uri="{FF2B5EF4-FFF2-40B4-BE49-F238E27FC236}">
                <a16:creationId xmlns:a16="http://schemas.microsoft.com/office/drawing/2014/main" id="{45EA80F9-7B44-4BD4-BA80-B0078A7A5828}"/>
              </a:ext>
            </a:extLst>
          </p:cNvPr>
          <p:cNvSpPr>
            <a:spLocks noGrp="1"/>
          </p:cNvSpPr>
          <p:nvPr/>
        </p:nvSpPr>
        <p:spPr>
          <a:xfrm>
            <a:off x="822959" y="2703581"/>
            <a:ext cx="4928616" cy="255455"/>
          </a:xfrm>
          <a:prstGeom prst="rect">
            <a:avLst/>
          </a:prstGeom>
          <a:noFill/>
        </p:spPr>
        <p:txBody>
          <a:bodyPr wrap="square" lIns="27432" tIns="27432" rIns="27432" bIns="27432" anchor="t">
            <a:spAutoFit/>
          </a:bodyPr>
          <a:lstStyle/>
          <a:p>
            <a:pPr algn="l">
              <a:buNone/>
              <a:defRPr sz="1300" b="0">
                <a:solidFill>
                  <a:srgbClr val="B8B8B8"/>
                </a:solidFill>
                <a:latin typeface="Arial"/>
                <a:ea typeface="Arial"/>
                <a:cs typeface="Arial"/>
              </a:defRPr>
            </a:pPr>
            <a:r>
              <a:rPr dirty="0">
                <a:solidFill>
                  <a:schemeClr val="bg1"/>
                </a:solidFill>
              </a:rPr>
              <a:t>Defense Technology #1087, #6064, and #6098</a:t>
            </a:r>
          </a:p>
        </p:txBody>
      </p:sp>
      <p:sp>
        <p:nvSpPr>
          <p:cNvPr id="9" name="Rounded Rectangle 8">
            <a:extLst>
              <a:ext uri="{FF2B5EF4-FFF2-40B4-BE49-F238E27FC236}">
                <a16:creationId xmlns:a16="http://schemas.microsoft.com/office/drawing/2014/main" id="{8740BB84-BAAD-4179-A1BE-04232B00B935}"/>
              </a:ext>
            </a:extLst>
          </p:cNvPr>
          <p:cNvSpPr>
            <a:spLocks noGrp="1"/>
          </p:cNvSpPr>
          <p:nvPr/>
        </p:nvSpPr>
        <p:spPr>
          <a:xfrm>
            <a:off x="6272784" y="1624589"/>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0" name="TextBox 9">
            <a:extLst>
              <a:ext uri="{FF2B5EF4-FFF2-40B4-BE49-F238E27FC236}">
                <a16:creationId xmlns:a16="http://schemas.microsoft.com/office/drawing/2014/main" id="{F25AF82C-F066-4A9F-9A9E-D7688424C0A2}"/>
              </a:ext>
            </a:extLst>
          </p:cNvPr>
          <p:cNvSpPr>
            <a:spLocks noGrp="1"/>
          </p:cNvSpPr>
          <p:nvPr/>
        </p:nvSpPr>
        <p:spPr>
          <a:xfrm>
            <a:off x="6437376" y="1770893"/>
            <a:ext cx="4928616" cy="228600"/>
          </a:xfrm>
          <a:prstGeom prst="rect">
            <a:avLst/>
          </a:prstGeom>
          <a:noFill/>
        </p:spPr>
        <p:txBody>
          <a:bodyPr wrap="square" lIns="27432" tIns="27432" rIns="27432" bIns="27432" anchor="t">
            <a:spAutoFit/>
          </a:bodyPr>
          <a:lstStyle/>
          <a:p>
            <a:pPr algn="l">
              <a:buNone/>
              <a:defRPr sz="1000" b="1">
                <a:solidFill>
                  <a:srgbClr val="FFD838"/>
                </a:solidFill>
                <a:latin typeface="Arial"/>
                <a:ea typeface="Arial"/>
                <a:cs typeface="Arial"/>
              </a:defRPr>
            </a:pPr>
            <a:r>
              <a:t>2</a:t>
            </a:r>
          </a:p>
        </p:txBody>
      </p:sp>
      <p:sp>
        <p:nvSpPr>
          <p:cNvPr id="11" name="TextBox 10">
            <a:extLst>
              <a:ext uri="{FF2B5EF4-FFF2-40B4-BE49-F238E27FC236}">
                <a16:creationId xmlns:a16="http://schemas.microsoft.com/office/drawing/2014/main" id="{3844D99B-4E21-43BF-B85A-14E06BDC5DEA}"/>
              </a:ext>
            </a:extLst>
          </p:cNvPr>
          <p:cNvSpPr>
            <a:spLocks noGrp="1"/>
          </p:cNvSpPr>
          <p:nvPr/>
        </p:nvSpPr>
        <p:spPr>
          <a:xfrm>
            <a:off x="6437376" y="2109221"/>
            <a:ext cx="4928616" cy="363176"/>
          </a:xfrm>
          <a:prstGeom prst="rect">
            <a:avLst/>
          </a:prstGeom>
          <a:noFill/>
        </p:spPr>
        <p:txBody>
          <a:bodyPr wrap="square" lIns="27432" tIns="27432" rIns="27432" bIns="27432" anchor="t">
            <a:spAutoFit/>
          </a:bodyPr>
          <a:lstStyle/>
          <a:p>
            <a:pPr algn="l">
              <a:buNone/>
              <a:defRPr sz="2000" b="1">
                <a:solidFill>
                  <a:srgbClr val="F8F8F8"/>
                </a:solidFill>
                <a:latin typeface="Arial"/>
                <a:ea typeface="Arial"/>
                <a:cs typeface="Arial"/>
              </a:defRPr>
            </a:pPr>
            <a:r>
              <a:rPr dirty="0"/>
              <a:t>Drone </a:t>
            </a:r>
            <a:r>
              <a:rPr lang="en-US" dirty="0"/>
              <a:t>V</a:t>
            </a:r>
            <a:r>
              <a:rPr dirty="0"/>
              <a:t>ideo</a:t>
            </a:r>
          </a:p>
        </p:txBody>
      </p:sp>
      <p:sp>
        <p:nvSpPr>
          <p:cNvPr id="12" name="TextBox 11">
            <a:extLst>
              <a:ext uri="{FF2B5EF4-FFF2-40B4-BE49-F238E27FC236}">
                <a16:creationId xmlns:a16="http://schemas.microsoft.com/office/drawing/2014/main" id="{6EFC48D0-0C4A-4990-9CE4-2262B5628B88}"/>
              </a:ext>
            </a:extLst>
          </p:cNvPr>
          <p:cNvSpPr>
            <a:spLocks noGrp="1"/>
          </p:cNvSpPr>
          <p:nvPr/>
        </p:nvSpPr>
        <p:spPr>
          <a:xfrm>
            <a:off x="6437376" y="2703581"/>
            <a:ext cx="4928616" cy="255455"/>
          </a:xfrm>
          <a:prstGeom prst="rect">
            <a:avLst/>
          </a:prstGeom>
          <a:noFill/>
        </p:spPr>
        <p:txBody>
          <a:bodyPr wrap="square" lIns="27432" tIns="27432" rIns="27432" bIns="27432" anchor="t">
            <a:spAutoFit/>
          </a:bodyPr>
          <a:lstStyle/>
          <a:p>
            <a:pPr algn="l">
              <a:buNone/>
              <a:defRPr sz="1300" b="0">
                <a:solidFill>
                  <a:srgbClr val="B8B8B8"/>
                </a:solidFill>
                <a:latin typeface="Arial"/>
                <a:ea typeface="Arial"/>
                <a:cs typeface="Arial"/>
              </a:defRPr>
            </a:pPr>
            <a:r>
              <a:rPr dirty="0">
                <a:solidFill>
                  <a:schemeClr val="bg1"/>
                </a:solidFill>
              </a:rPr>
              <a:t>Where is footage stored, and which retention rules apply?</a:t>
            </a:r>
          </a:p>
        </p:txBody>
      </p:sp>
      <p:sp>
        <p:nvSpPr>
          <p:cNvPr id="13" name="Rounded Rectangle 12">
            <a:extLst>
              <a:ext uri="{FF2B5EF4-FFF2-40B4-BE49-F238E27FC236}">
                <a16:creationId xmlns:a16="http://schemas.microsoft.com/office/drawing/2014/main" id="{EF1E8AC4-4C88-4E87-894C-8ED5FB5FE4FC}"/>
              </a:ext>
            </a:extLst>
          </p:cNvPr>
          <p:cNvSpPr>
            <a:spLocks noGrp="1"/>
          </p:cNvSpPr>
          <p:nvPr/>
        </p:nvSpPr>
        <p:spPr>
          <a:xfrm>
            <a:off x="658368" y="3956309"/>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4" name="TextBox 13">
            <a:extLst>
              <a:ext uri="{FF2B5EF4-FFF2-40B4-BE49-F238E27FC236}">
                <a16:creationId xmlns:a16="http://schemas.microsoft.com/office/drawing/2014/main" id="{A01E7CD2-DAD7-461A-A495-213EF87D14A4}"/>
              </a:ext>
            </a:extLst>
          </p:cNvPr>
          <p:cNvSpPr>
            <a:spLocks noGrp="1"/>
          </p:cNvSpPr>
          <p:nvPr/>
        </p:nvSpPr>
        <p:spPr>
          <a:xfrm>
            <a:off x="822959" y="4102613"/>
            <a:ext cx="4928616" cy="228600"/>
          </a:xfrm>
          <a:prstGeom prst="rect">
            <a:avLst/>
          </a:prstGeom>
          <a:noFill/>
        </p:spPr>
        <p:txBody>
          <a:bodyPr wrap="square" lIns="27432" tIns="27432" rIns="27432" bIns="27432" anchor="t">
            <a:spAutoFit/>
          </a:bodyPr>
          <a:lstStyle/>
          <a:p>
            <a:pPr algn="l">
              <a:buNone/>
              <a:defRPr sz="1000" b="1">
                <a:solidFill>
                  <a:srgbClr val="FFD838"/>
                </a:solidFill>
                <a:latin typeface="Arial"/>
                <a:ea typeface="Arial"/>
                <a:cs typeface="Arial"/>
              </a:defRPr>
            </a:pPr>
            <a:r>
              <a:t>3</a:t>
            </a:r>
          </a:p>
        </p:txBody>
      </p:sp>
      <p:sp>
        <p:nvSpPr>
          <p:cNvPr id="15" name="TextBox 14">
            <a:extLst>
              <a:ext uri="{FF2B5EF4-FFF2-40B4-BE49-F238E27FC236}">
                <a16:creationId xmlns:a16="http://schemas.microsoft.com/office/drawing/2014/main" id="{6B7D3F5F-3399-4033-9E9F-626A036EA9F5}"/>
              </a:ext>
            </a:extLst>
          </p:cNvPr>
          <p:cNvSpPr>
            <a:spLocks noGrp="1"/>
          </p:cNvSpPr>
          <p:nvPr/>
        </p:nvSpPr>
        <p:spPr>
          <a:xfrm>
            <a:off x="822959" y="4440941"/>
            <a:ext cx="4928616" cy="363176"/>
          </a:xfrm>
          <a:prstGeom prst="rect">
            <a:avLst/>
          </a:prstGeom>
          <a:noFill/>
        </p:spPr>
        <p:txBody>
          <a:bodyPr wrap="square" lIns="27432" tIns="27432" rIns="27432" bIns="27432" anchor="t">
            <a:spAutoFit/>
          </a:bodyPr>
          <a:lstStyle/>
          <a:p>
            <a:pPr algn="l">
              <a:buNone/>
              <a:defRPr sz="2000" b="1">
                <a:solidFill>
                  <a:srgbClr val="F8F8F8"/>
                </a:solidFill>
                <a:latin typeface="Arial"/>
                <a:ea typeface="Arial"/>
                <a:cs typeface="Arial"/>
              </a:defRPr>
            </a:pPr>
            <a:r>
              <a:rPr dirty="0"/>
              <a:t>Older </a:t>
            </a:r>
            <a:r>
              <a:rPr lang="en-US" dirty="0"/>
              <a:t>E</a:t>
            </a:r>
            <a:r>
              <a:rPr dirty="0"/>
              <a:t>quipment</a:t>
            </a:r>
          </a:p>
        </p:txBody>
      </p:sp>
      <p:sp>
        <p:nvSpPr>
          <p:cNvPr id="16" name="TextBox 15">
            <a:extLst>
              <a:ext uri="{FF2B5EF4-FFF2-40B4-BE49-F238E27FC236}">
                <a16:creationId xmlns:a16="http://schemas.microsoft.com/office/drawing/2014/main" id="{A00B4AFF-A1BC-420E-816D-A6A7638D7E29}"/>
              </a:ext>
            </a:extLst>
          </p:cNvPr>
          <p:cNvSpPr>
            <a:spLocks noGrp="1"/>
          </p:cNvSpPr>
          <p:nvPr/>
        </p:nvSpPr>
        <p:spPr>
          <a:xfrm>
            <a:off x="822959" y="5035301"/>
            <a:ext cx="4928616" cy="255455"/>
          </a:xfrm>
          <a:prstGeom prst="rect">
            <a:avLst/>
          </a:prstGeom>
          <a:noFill/>
        </p:spPr>
        <p:txBody>
          <a:bodyPr wrap="square" lIns="27432" tIns="27432" rIns="27432" bIns="27432" anchor="t">
            <a:spAutoFit/>
          </a:bodyPr>
          <a:lstStyle/>
          <a:p>
            <a:pPr algn="l">
              <a:buNone/>
              <a:defRPr sz="1300" b="0">
                <a:solidFill>
                  <a:srgbClr val="B8B8B8"/>
                </a:solidFill>
                <a:latin typeface="Arial"/>
                <a:ea typeface="Arial"/>
                <a:cs typeface="Arial"/>
              </a:defRPr>
            </a:pPr>
            <a:r>
              <a:rPr>
                <a:solidFill>
                  <a:schemeClr val="bg1"/>
                </a:solidFill>
              </a:rPr>
              <a:t>Does the equipment still meet a current operational need?</a:t>
            </a:r>
          </a:p>
        </p:txBody>
      </p:sp>
      <p:sp>
        <p:nvSpPr>
          <p:cNvPr id="17" name="Rounded Rectangle 16">
            <a:extLst>
              <a:ext uri="{FF2B5EF4-FFF2-40B4-BE49-F238E27FC236}">
                <a16:creationId xmlns:a16="http://schemas.microsoft.com/office/drawing/2014/main" id="{7A77E572-815E-407F-BF1B-9D991640441E}"/>
              </a:ext>
            </a:extLst>
          </p:cNvPr>
          <p:cNvSpPr>
            <a:spLocks noGrp="1"/>
          </p:cNvSpPr>
          <p:nvPr/>
        </p:nvSpPr>
        <p:spPr>
          <a:xfrm>
            <a:off x="6272784" y="3956309"/>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8" name="TextBox 17">
            <a:extLst>
              <a:ext uri="{FF2B5EF4-FFF2-40B4-BE49-F238E27FC236}">
                <a16:creationId xmlns:a16="http://schemas.microsoft.com/office/drawing/2014/main" id="{23690489-7686-4EB7-8F43-70DEACFBB487}"/>
              </a:ext>
            </a:extLst>
          </p:cNvPr>
          <p:cNvSpPr>
            <a:spLocks noGrp="1"/>
          </p:cNvSpPr>
          <p:nvPr/>
        </p:nvSpPr>
        <p:spPr>
          <a:xfrm>
            <a:off x="6437376" y="4102613"/>
            <a:ext cx="4928616" cy="228600"/>
          </a:xfrm>
          <a:prstGeom prst="rect">
            <a:avLst/>
          </a:prstGeom>
          <a:noFill/>
        </p:spPr>
        <p:txBody>
          <a:bodyPr wrap="square" lIns="27432" tIns="27432" rIns="27432" bIns="27432" anchor="t">
            <a:spAutoFit/>
          </a:bodyPr>
          <a:lstStyle/>
          <a:p>
            <a:pPr algn="l">
              <a:buNone/>
              <a:defRPr sz="1000" b="1">
                <a:solidFill>
                  <a:srgbClr val="FFD838"/>
                </a:solidFill>
                <a:latin typeface="Arial"/>
                <a:ea typeface="Arial"/>
                <a:cs typeface="Arial"/>
              </a:defRPr>
            </a:pPr>
            <a:r>
              <a:t>4</a:t>
            </a:r>
          </a:p>
        </p:txBody>
      </p:sp>
      <p:sp>
        <p:nvSpPr>
          <p:cNvPr id="19" name="TextBox 18">
            <a:extLst>
              <a:ext uri="{FF2B5EF4-FFF2-40B4-BE49-F238E27FC236}">
                <a16:creationId xmlns:a16="http://schemas.microsoft.com/office/drawing/2014/main" id="{29BFDE1A-7ED4-4275-B8EF-75342336909E}"/>
              </a:ext>
            </a:extLst>
          </p:cNvPr>
          <p:cNvSpPr>
            <a:spLocks noGrp="1"/>
          </p:cNvSpPr>
          <p:nvPr/>
        </p:nvSpPr>
        <p:spPr>
          <a:xfrm>
            <a:off x="6437376" y="4440941"/>
            <a:ext cx="4928616" cy="363176"/>
          </a:xfrm>
          <a:prstGeom prst="rect">
            <a:avLst/>
          </a:prstGeom>
          <a:noFill/>
        </p:spPr>
        <p:txBody>
          <a:bodyPr wrap="square" lIns="27432" tIns="27432" rIns="27432" bIns="27432" anchor="t">
            <a:spAutoFit/>
          </a:bodyPr>
          <a:lstStyle/>
          <a:p>
            <a:pPr algn="l">
              <a:buNone/>
              <a:defRPr sz="2000" b="1">
                <a:solidFill>
                  <a:srgbClr val="F8F8F8"/>
                </a:solidFill>
                <a:latin typeface="Arial"/>
                <a:ea typeface="Arial"/>
                <a:cs typeface="Arial"/>
              </a:defRPr>
            </a:pPr>
            <a:r>
              <a:rPr dirty="0"/>
              <a:t>Large </a:t>
            </a:r>
            <a:r>
              <a:rPr lang="en-US" dirty="0"/>
              <a:t>Drone A</a:t>
            </a:r>
            <a:r>
              <a:rPr dirty="0"/>
              <a:t>uthorization</a:t>
            </a:r>
            <a:r>
              <a:rPr lang="en-US" dirty="0"/>
              <a:t> G</a:t>
            </a:r>
            <a:r>
              <a:rPr dirty="0"/>
              <a:t>aps</a:t>
            </a:r>
          </a:p>
        </p:txBody>
      </p:sp>
      <p:sp>
        <p:nvSpPr>
          <p:cNvPr id="20" name="TextBox 19">
            <a:extLst>
              <a:ext uri="{FF2B5EF4-FFF2-40B4-BE49-F238E27FC236}">
                <a16:creationId xmlns:a16="http://schemas.microsoft.com/office/drawing/2014/main" id="{60BEEA5C-B4B9-4E5F-ABEB-49D59436F22E}"/>
              </a:ext>
            </a:extLst>
          </p:cNvPr>
          <p:cNvSpPr>
            <a:spLocks noGrp="1"/>
          </p:cNvSpPr>
          <p:nvPr/>
        </p:nvSpPr>
        <p:spPr>
          <a:xfrm>
            <a:off x="6437376" y="5035301"/>
            <a:ext cx="4928616" cy="255455"/>
          </a:xfrm>
          <a:prstGeom prst="rect">
            <a:avLst/>
          </a:prstGeom>
          <a:noFill/>
        </p:spPr>
        <p:txBody>
          <a:bodyPr wrap="square" lIns="27432" tIns="27432" rIns="27432" bIns="27432" anchor="t">
            <a:spAutoFit/>
          </a:bodyPr>
          <a:lstStyle/>
          <a:p>
            <a:pPr algn="l">
              <a:buNone/>
              <a:defRPr sz="1300" b="0">
                <a:solidFill>
                  <a:srgbClr val="B8B8B8"/>
                </a:solidFill>
                <a:latin typeface="Arial"/>
                <a:ea typeface="Arial"/>
                <a:cs typeface="Arial"/>
              </a:defRPr>
            </a:pPr>
            <a:r>
              <a:rPr dirty="0">
                <a:solidFill>
                  <a:schemeClr val="bg1"/>
                </a:solidFill>
              </a:rPr>
              <a:t>Do approved maximums still reflect current needs?</a:t>
            </a:r>
          </a:p>
        </p:txBody>
      </p:sp>
      <p:sp>
        <p:nvSpPr>
          <p:cNvPr id="22" name="TextBox 6">
            <a:extLst>
              <a:ext uri="{FF2B5EF4-FFF2-40B4-BE49-F238E27FC236}">
                <a16:creationId xmlns:a16="http://schemas.microsoft.com/office/drawing/2014/main" id="{606E4C77-B248-8CB2-CFCB-B7153C67BCFC}"/>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COMMUNITY QUESTIONS RECEIVED IN ADVANCE </a:t>
            </a:r>
            <a:endParaRPr sz="2600" dirty="0">
              <a:solidFill>
                <a:srgbClr val="FFD838"/>
              </a:solidFill>
            </a:endParaRPr>
          </a:p>
        </p:txBody>
      </p:sp>
    </p:spTree>
    <p:extLst>
      <p:ext uri="{BB962C8B-B14F-4D97-AF65-F5344CB8AC3E}">
        <p14:creationId xmlns:p14="http://schemas.microsoft.com/office/powerpoint/2010/main" val="2050037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4">
            <a:extLst>
              <a:ext uri="{FF2B5EF4-FFF2-40B4-BE49-F238E27FC236}">
                <a16:creationId xmlns:a16="http://schemas.microsoft.com/office/drawing/2014/main" id="{83165BE4-006E-C357-E0EA-A99239F8D782}"/>
              </a:ext>
            </a:extLst>
          </p:cNvPr>
          <p:cNvSpPr>
            <a:spLocks noGrp="1"/>
          </p:cNvSpPr>
          <p:nvPr/>
        </p:nvSpPr>
        <p:spPr>
          <a:xfrm>
            <a:off x="8535582" y="2427150"/>
            <a:ext cx="3344840" cy="2178785"/>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Rounded Rectangle 4">
            <a:extLst>
              <a:ext uri="{FF2B5EF4-FFF2-40B4-BE49-F238E27FC236}">
                <a16:creationId xmlns:a16="http://schemas.microsoft.com/office/drawing/2014/main" id="{CBF1596F-1963-7D8F-B8D0-73C5C3CE2D42}"/>
              </a:ext>
            </a:extLst>
          </p:cNvPr>
          <p:cNvSpPr>
            <a:spLocks noGrp="1"/>
          </p:cNvSpPr>
          <p:nvPr/>
        </p:nvSpPr>
        <p:spPr>
          <a:xfrm>
            <a:off x="318304" y="2409023"/>
            <a:ext cx="3344841" cy="2196913"/>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id="{FEF9581F-4BD7-903D-4442-6FE63D6622DB}"/>
              </a:ext>
            </a:extLst>
          </p:cNvPr>
          <p:cNvSpPr>
            <a:spLocks noGrp="1"/>
          </p:cNvSpPr>
          <p:nvPr/>
        </p:nvSpPr>
        <p:spPr>
          <a:xfrm>
            <a:off x="348826" y="6634820"/>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30" name="Straight Connector 29">
            <a:extLst>
              <a:ext uri="{FF2B5EF4-FFF2-40B4-BE49-F238E27FC236}">
                <a16:creationId xmlns:a16="http://schemas.microsoft.com/office/drawing/2014/main" id="{59EFA80A-4FD7-4D24-ADD9-F7978081E70C}"/>
              </a:ext>
            </a:extLst>
          </p:cNvPr>
          <p:cNvSpPr>
            <a:spLocks noGrp="1"/>
          </p:cNvSpPr>
          <p:nvPr/>
        </p:nvSpPr>
        <p:spPr>
          <a:xfrm>
            <a:off x="4606712" y="3428874"/>
            <a:ext cx="2978574" cy="0"/>
          </a:xfrm>
          <a:prstGeom prst="line">
            <a:avLst/>
          </a:prstGeom>
        </p:spPr>
        <p:style>
          <a:lnRef idx="3">
            <a:schemeClr val="accent6"/>
          </a:lnRef>
          <a:fillRef idx="0">
            <a:schemeClr val="accent6"/>
          </a:fillRef>
          <a:effectRef idx="2">
            <a:schemeClr val="accent6"/>
          </a:effectRef>
          <a:fontRef idx="minor">
            <a:schemeClr val="tx1"/>
          </a:fontRef>
        </p:style>
        <p:txBody>
          <a:bodyPr/>
          <a:lstStyle/>
          <a:p>
            <a:endParaRPr lang="en-US"/>
          </a:p>
        </p:txBody>
      </p:sp>
      <p:sp>
        <p:nvSpPr>
          <p:cNvPr id="42" name="TextBox 41">
            <a:extLst>
              <a:ext uri="{FF2B5EF4-FFF2-40B4-BE49-F238E27FC236}">
                <a16:creationId xmlns:a16="http://schemas.microsoft.com/office/drawing/2014/main" id="{560D2E12-D1D4-6832-9CB5-32932CD07A3F}"/>
              </a:ext>
            </a:extLst>
          </p:cNvPr>
          <p:cNvSpPr>
            <a:spLocks noGrp="1"/>
          </p:cNvSpPr>
          <p:nvPr/>
        </p:nvSpPr>
        <p:spPr>
          <a:xfrm>
            <a:off x="4606713" y="2858469"/>
            <a:ext cx="2978574"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dirty="0"/>
              <a:t>#Def Tec #1087 - Stinger 60-Caliber Rubber Ball Canister</a:t>
            </a:r>
          </a:p>
        </p:txBody>
      </p:sp>
      <p:sp>
        <p:nvSpPr>
          <p:cNvPr id="45" name="Straight Connector 44">
            <a:extLst>
              <a:ext uri="{FF2B5EF4-FFF2-40B4-BE49-F238E27FC236}">
                <a16:creationId xmlns:a16="http://schemas.microsoft.com/office/drawing/2014/main" id="{5EEFD382-FE11-409E-8F95-E23D153DDE6C}"/>
              </a:ext>
            </a:extLst>
          </p:cNvPr>
          <p:cNvSpPr>
            <a:spLocks noGrp="1"/>
          </p:cNvSpPr>
          <p:nvPr/>
        </p:nvSpPr>
        <p:spPr>
          <a:xfrm>
            <a:off x="491573" y="3407212"/>
            <a:ext cx="2978574" cy="0"/>
          </a:xfrm>
          <a:prstGeom prst="line">
            <a:avLst/>
          </a:prstGeom>
        </p:spPr>
        <p:style>
          <a:lnRef idx="3">
            <a:schemeClr val="accent6"/>
          </a:lnRef>
          <a:fillRef idx="0">
            <a:schemeClr val="accent6"/>
          </a:fillRef>
          <a:effectRef idx="2">
            <a:schemeClr val="accent6"/>
          </a:effectRef>
          <a:fontRef idx="minor">
            <a:schemeClr val="tx1"/>
          </a:fontRef>
        </p:style>
        <p:txBody>
          <a:bodyPr/>
          <a:lstStyle/>
          <a:p>
            <a:endParaRPr lang="en-US"/>
          </a:p>
        </p:txBody>
      </p:sp>
      <p:sp>
        <p:nvSpPr>
          <p:cNvPr id="46" name="TextBox 45">
            <a:extLst>
              <a:ext uri="{FF2B5EF4-FFF2-40B4-BE49-F238E27FC236}">
                <a16:creationId xmlns:a16="http://schemas.microsoft.com/office/drawing/2014/main" id="{2FBF07DB-E5CF-6889-7B3C-BEB252CC144D}"/>
              </a:ext>
            </a:extLst>
          </p:cNvPr>
          <p:cNvSpPr>
            <a:spLocks noGrp="1"/>
          </p:cNvSpPr>
          <p:nvPr/>
        </p:nvSpPr>
        <p:spPr>
          <a:xfrm>
            <a:off x="491574" y="2842522"/>
            <a:ext cx="2978574"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dirty="0"/>
              <a:t>#Def Tec #6064 - 40MM Multiple Rubber Baton Round</a:t>
            </a:r>
          </a:p>
        </p:txBody>
      </p:sp>
      <p:sp>
        <p:nvSpPr>
          <p:cNvPr id="47" name="Straight Connector 46">
            <a:extLst>
              <a:ext uri="{FF2B5EF4-FFF2-40B4-BE49-F238E27FC236}">
                <a16:creationId xmlns:a16="http://schemas.microsoft.com/office/drawing/2014/main" id="{051A436F-A45C-49FA-B4CA-EF4DDBCD905F}"/>
              </a:ext>
            </a:extLst>
          </p:cNvPr>
          <p:cNvSpPr>
            <a:spLocks noGrp="1"/>
          </p:cNvSpPr>
          <p:nvPr/>
        </p:nvSpPr>
        <p:spPr>
          <a:xfrm>
            <a:off x="8721849" y="3420707"/>
            <a:ext cx="2978574" cy="0"/>
          </a:xfrm>
          <a:prstGeom prst="line">
            <a:avLst/>
          </a:prstGeom>
        </p:spPr>
        <p:style>
          <a:lnRef idx="3">
            <a:schemeClr val="accent6"/>
          </a:lnRef>
          <a:fillRef idx="0">
            <a:schemeClr val="accent6"/>
          </a:fillRef>
          <a:effectRef idx="2">
            <a:schemeClr val="accent6"/>
          </a:effectRef>
          <a:fontRef idx="minor">
            <a:schemeClr val="tx1"/>
          </a:fontRef>
        </p:style>
        <p:txBody>
          <a:bodyPr/>
          <a:lstStyle/>
          <a:p>
            <a:endParaRPr lang="en-US"/>
          </a:p>
        </p:txBody>
      </p:sp>
      <p:sp>
        <p:nvSpPr>
          <p:cNvPr id="48" name="TextBox 47">
            <a:extLst>
              <a:ext uri="{FF2B5EF4-FFF2-40B4-BE49-F238E27FC236}">
                <a16:creationId xmlns:a16="http://schemas.microsoft.com/office/drawing/2014/main" id="{BBC1162F-2F3B-0B53-C3E0-E3D2DBFDD955}"/>
              </a:ext>
            </a:extLst>
          </p:cNvPr>
          <p:cNvSpPr>
            <a:spLocks noGrp="1"/>
          </p:cNvSpPr>
          <p:nvPr/>
        </p:nvSpPr>
        <p:spPr>
          <a:xfrm>
            <a:off x="8721850" y="2858469"/>
            <a:ext cx="2978574"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a:t>Def Tec #6098 - 40MM Multiple Wood Baton Round</a:t>
            </a:r>
          </a:p>
        </p:txBody>
      </p:sp>
      <p:sp>
        <p:nvSpPr>
          <p:cNvPr id="6" name="TextBox 5">
            <a:extLst>
              <a:ext uri="{FF2B5EF4-FFF2-40B4-BE49-F238E27FC236}">
                <a16:creationId xmlns:a16="http://schemas.microsoft.com/office/drawing/2014/main" id="{91CED6EB-FB30-F590-C600-681131DBADBC}"/>
              </a:ext>
            </a:extLst>
          </p:cNvPr>
          <p:cNvSpPr>
            <a:spLocks noGrp="1"/>
          </p:cNvSpPr>
          <p:nvPr/>
        </p:nvSpPr>
        <p:spPr>
          <a:xfrm>
            <a:off x="4670317" y="3595861"/>
            <a:ext cx="913045"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b="1"/>
              <a:t>CIVIL</a:t>
            </a:r>
            <a:br>
              <a:rPr sz="1600"/>
            </a:br>
            <a:r>
              <a:rPr sz="1600"/>
              <a:t>10</a:t>
            </a:r>
          </a:p>
        </p:txBody>
      </p:sp>
      <p:sp>
        <p:nvSpPr>
          <p:cNvPr id="10" name="TextBox 9">
            <a:extLst>
              <a:ext uri="{FF2B5EF4-FFF2-40B4-BE49-F238E27FC236}">
                <a16:creationId xmlns:a16="http://schemas.microsoft.com/office/drawing/2014/main" id="{367B0FA3-AE02-6FCC-9704-1457C15069AA}"/>
              </a:ext>
            </a:extLst>
          </p:cNvPr>
          <p:cNvSpPr>
            <a:spLocks noGrp="1"/>
          </p:cNvSpPr>
          <p:nvPr/>
        </p:nvSpPr>
        <p:spPr>
          <a:xfrm>
            <a:off x="5583362" y="3595861"/>
            <a:ext cx="913045"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b="1" dirty="0"/>
              <a:t>DPS</a:t>
            </a:r>
            <a:br>
              <a:rPr sz="1600" dirty="0"/>
            </a:br>
            <a:r>
              <a:rPr sz="1600" dirty="0"/>
              <a:t>10</a:t>
            </a:r>
          </a:p>
        </p:txBody>
      </p:sp>
      <p:sp>
        <p:nvSpPr>
          <p:cNvPr id="12" name="TextBox 11">
            <a:extLst>
              <a:ext uri="{FF2B5EF4-FFF2-40B4-BE49-F238E27FC236}">
                <a16:creationId xmlns:a16="http://schemas.microsoft.com/office/drawing/2014/main" id="{D3131333-04B5-D1A2-4BB7-46113CCCF913}"/>
              </a:ext>
            </a:extLst>
          </p:cNvPr>
          <p:cNvSpPr>
            <a:spLocks noGrp="1"/>
          </p:cNvSpPr>
          <p:nvPr/>
        </p:nvSpPr>
        <p:spPr>
          <a:xfrm>
            <a:off x="6496405" y="3595860"/>
            <a:ext cx="913045"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b="1" dirty="0"/>
              <a:t>SCM</a:t>
            </a:r>
            <a:br>
              <a:rPr sz="1600" dirty="0"/>
            </a:br>
            <a:r>
              <a:rPr sz="1600" dirty="0"/>
              <a:t>6</a:t>
            </a:r>
          </a:p>
        </p:txBody>
      </p:sp>
      <p:sp>
        <p:nvSpPr>
          <p:cNvPr id="14" name="TextBox 13">
            <a:extLst>
              <a:ext uri="{FF2B5EF4-FFF2-40B4-BE49-F238E27FC236}">
                <a16:creationId xmlns:a16="http://schemas.microsoft.com/office/drawing/2014/main" id="{7DEF5B88-F0D7-8CFF-3585-E4CE3C77CCFB}"/>
              </a:ext>
            </a:extLst>
          </p:cNvPr>
          <p:cNvSpPr>
            <a:spLocks noGrp="1"/>
          </p:cNvSpPr>
          <p:nvPr/>
        </p:nvSpPr>
        <p:spPr>
          <a:xfrm>
            <a:off x="4667607" y="4184033"/>
            <a:ext cx="913045"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b="1"/>
              <a:t>NCM</a:t>
            </a:r>
            <a:br>
              <a:rPr sz="1600"/>
            </a:br>
            <a:r>
              <a:rPr sz="1600"/>
              <a:t>6</a:t>
            </a:r>
          </a:p>
        </p:txBody>
      </p:sp>
      <p:sp>
        <p:nvSpPr>
          <p:cNvPr id="16" name="TextBox 15">
            <a:extLst>
              <a:ext uri="{FF2B5EF4-FFF2-40B4-BE49-F238E27FC236}">
                <a16:creationId xmlns:a16="http://schemas.microsoft.com/office/drawing/2014/main" id="{3AEE2876-D6A3-CDB0-8E20-29391DA90715}"/>
              </a:ext>
            </a:extLst>
          </p:cNvPr>
          <p:cNvSpPr>
            <a:spLocks noGrp="1"/>
          </p:cNvSpPr>
          <p:nvPr/>
        </p:nvSpPr>
        <p:spPr>
          <a:xfrm>
            <a:off x="5583362" y="4184032"/>
            <a:ext cx="913045"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b="1" dirty="0"/>
              <a:t>RCD</a:t>
            </a:r>
            <a:br>
              <a:rPr sz="1600" dirty="0"/>
            </a:br>
            <a:r>
              <a:rPr sz="1600" dirty="0"/>
              <a:t>10</a:t>
            </a:r>
          </a:p>
        </p:txBody>
      </p:sp>
      <p:sp>
        <p:nvSpPr>
          <p:cNvPr id="18" name="TextBox 17">
            <a:extLst>
              <a:ext uri="{FF2B5EF4-FFF2-40B4-BE49-F238E27FC236}">
                <a16:creationId xmlns:a16="http://schemas.microsoft.com/office/drawing/2014/main" id="{F80AB124-EC5E-EE3B-C03B-83DC4A2EEB1B}"/>
              </a:ext>
            </a:extLst>
          </p:cNvPr>
          <p:cNvSpPr>
            <a:spLocks noGrp="1"/>
          </p:cNvSpPr>
          <p:nvPr/>
        </p:nvSpPr>
        <p:spPr>
          <a:xfrm>
            <a:off x="6496406" y="4184031"/>
            <a:ext cx="913045"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b="1"/>
              <a:t>SRT</a:t>
            </a:r>
            <a:br>
              <a:rPr sz="1600"/>
            </a:br>
            <a:r>
              <a:rPr sz="1600"/>
              <a:t>23</a:t>
            </a:r>
          </a:p>
        </p:txBody>
      </p:sp>
      <p:sp>
        <p:nvSpPr>
          <p:cNvPr id="20" name="TextBox 19">
            <a:extLst>
              <a:ext uri="{FF2B5EF4-FFF2-40B4-BE49-F238E27FC236}">
                <a16:creationId xmlns:a16="http://schemas.microsoft.com/office/drawing/2014/main" id="{E093778A-4421-7789-C380-4F2A8E7D423C}"/>
              </a:ext>
            </a:extLst>
          </p:cNvPr>
          <p:cNvSpPr>
            <a:spLocks noGrp="1"/>
          </p:cNvSpPr>
          <p:nvPr/>
        </p:nvSpPr>
        <p:spPr>
          <a:xfrm>
            <a:off x="1077680" y="3595861"/>
            <a:ext cx="913045"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b="1" dirty="0"/>
              <a:t>ETS</a:t>
            </a:r>
            <a:br>
              <a:rPr sz="1600" dirty="0"/>
            </a:br>
            <a:r>
              <a:rPr sz="1600" dirty="0"/>
              <a:t>40</a:t>
            </a:r>
          </a:p>
        </p:txBody>
      </p:sp>
      <p:sp>
        <p:nvSpPr>
          <p:cNvPr id="22" name="TextBox 21">
            <a:extLst>
              <a:ext uri="{FF2B5EF4-FFF2-40B4-BE49-F238E27FC236}">
                <a16:creationId xmlns:a16="http://schemas.microsoft.com/office/drawing/2014/main" id="{084E5A83-7F03-2961-053A-A476C3D53C59}"/>
              </a:ext>
            </a:extLst>
          </p:cNvPr>
          <p:cNvSpPr>
            <a:spLocks noGrp="1"/>
          </p:cNvSpPr>
          <p:nvPr/>
        </p:nvSpPr>
        <p:spPr>
          <a:xfrm>
            <a:off x="1990725" y="3595861"/>
            <a:ext cx="913045"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b="1" dirty="0"/>
              <a:t>SRU</a:t>
            </a:r>
            <a:br>
              <a:rPr sz="1600" dirty="0"/>
            </a:br>
            <a:r>
              <a:rPr sz="1600" dirty="0"/>
              <a:t>300</a:t>
            </a:r>
          </a:p>
        </p:txBody>
      </p:sp>
      <p:sp>
        <p:nvSpPr>
          <p:cNvPr id="24" name="TextBox 23">
            <a:extLst>
              <a:ext uri="{FF2B5EF4-FFF2-40B4-BE49-F238E27FC236}">
                <a16:creationId xmlns:a16="http://schemas.microsoft.com/office/drawing/2014/main" id="{EF31A312-E583-3895-F98A-D3BE760C49FD}"/>
              </a:ext>
            </a:extLst>
          </p:cNvPr>
          <p:cNvSpPr>
            <a:spLocks noGrp="1"/>
          </p:cNvSpPr>
          <p:nvPr/>
        </p:nvSpPr>
        <p:spPr>
          <a:xfrm>
            <a:off x="5583362" y="4772201"/>
            <a:ext cx="913045"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b="1"/>
              <a:t>SRU</a:t>
            </a:r>
            <a:br>
              <a:rPr sz="1600"/>
            </a:br>
            <a:r>
              <a:rPr sz="1600"/>
              <a:t>138</a:t>
            </a:r>
          </a:p>
        </p:txBody>
      </p:sp>
      <p:sp>
        <p:nvSpPr>
          <p:cNvPr id="26" name="TextBox 25">
            <a:extLst>
              <a:ext uri="{FF2B5EF4-FFF2-40B4-BE49-F238E27FC236}">
                <a16:creationId xmlns:a16="http://schemas.microsoft.com/office/drawing/2014/main" id="{43E4C107-348A-EE29-2C9C-7B9E80598AAC}"/>
              </a:ext>
            </a:extLst>
          </p:cNvPr>
          <p:cNvSpPr>
            <a:spLocks noGrp="1"/>
          </p:cNvSpPr>
          <p:nvPr/>
        </p:nvSpPr>
        <p:spPr>
          <a:xfrm>
            <a:off x="9751479" y="3595861"/>
            <a:ext cx="913045" cy="54784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sz="1600" b="1" dirty="0"/>
              <a:t>SRU</a:t>
            </a:r>
            <a:br>
              <a:rPr sz="1600" dirty="0"/>
            </a:br>
            <a:r>
              <a:rPr sz="1600" dirty="0"/>
              <a:t>70</a:t>
            </a:r>
          </a:p>
        </p:txBody>
      </p:sp>
      <p:sp>
        <p:nvSpPr>
          <p:cNvPr id="7" name="TextBox 45">
            <a:extLst>
              <a:ext uri="{FF2B5EF4-FFF2-40B4-BE49-F238E27FC236}">
                <a16:creationId xmlns:a16="http://schemas.microsoft.com/office/drawing/2014/main" id="{7594CCE4-29FB-CF5D-CD1F-3C626A6313DF}"/>
              </a:ext>
            </a:extLst>
          </p:cNvPr>
          <p:cNvSpPr>
            <a:spLocks noGrp="1"/>
          </p:cNvSpPr>
          <p:nvPr/>
        </p:nvSpPr>
        <p:spPr>
          <a:xfrm>
            <a:off x="4550597" y="1989641"/>
            <a:ext cx="2978574" cy="42473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lang="en-US" sz="2400" b="1" dirty="0"/>
              <a:t>203</a:t>
            </a:r>
            <a:endParaRPr sz="2400" b="1" dirty="0"/>
          </a:p>
        </p:txBody>
      </p:sp>
      <p:sp>
        <p:nvSpPr>
          <p:cNvPr id="11" name="TextBox 45">
            <a:extLst>
              <a:ext uri="{FF2B5EF4-FFF2-40B4-BE49-F238E27FC236}">
                <a16:creationId xmlns:a16="http://schemas.microsoft.com/office/drawing/2014/main" id="{C2094949-7563-3796-CF79-2810DF6EA0B5}"/>
              </a:ext>
            </a:extLst>
          </p:cNvPr>
          <p:cNvSpPr>
            <a:spLocks noGrp="1"/>
          </p:cNvSpPr>
          <p:nvPr/>
        </p:nvSpPr>
        <p:spPr>
          <a:xfrm>
            <a:off x="491573" y="1986081"/>
            <a:ext cx="2978574" cy="42473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lang="en-US" sz="2400" b="1" dirty="0"/>
              <a:t>340</a:t>
            </a:r>
            <a:endParaRPr sz="2400" b="1" dirty="0"/>
          </a:p>
        </p:txBody>
      </p:sp>
      <p:sp>
        <p:nvSpPr>
          <p:cNvPr id="19" name="TextBox 45">
            <a:extLst>
              <a:ext uri="{FF2B5EF4-FFF2-40B4-BE49-F238E27FC236}">
                <a16:creationId xmlns:a16="http://schemas.microsoft.com/office/drawing/2014/main" id="{10FA0BF8-969B-A8B5-7711-F931F795AA65}"/>
              </a:ext>
            </a:extLst>
          </p:cNvPr>
          <p:cNvSpPr>
            <a:spLocks noGrp="1"/>
          </p:cNvSpPr>
          <p:nvPr/>
        </p:nvSpPr>
        <p:spPr>
          <a:xfrm>
            <a:off x="8713296" y="1992523"/>
            <a:ext cx="2978574" cy="424732"/>
          </a:xfrm>
          <a:prstGeom prst="rect">
            <a:avLst/>
          </a:prstGeom>
          <a:noFill/>
        </p:spPr>
        <p:txBody>
          <a:bodyPr wrap="square" lIns="27432" tIns="27432" rIns="27432" bIns="27432" anchor="t">
            <a:spAutoFit/>
          </a:bodyPr>
          <a:lstStyle/>
          <a:p>
            <a:pPr algn="ctr">
              <a:buNone/>
              <a:defRPr sz="1500" b="0">
                <a:solidFill>
                  <a:srgbClr val="F8F8F8"/>
                </a:solidFill>
                <a:latin typeface="Arial"/>
                <a:ea typeface="Arial"/>
                <a:cs typeface="Arial"/>
              </a:defRPr>
            </a:pPr>
            <a:r>
              <a:rPr lang="en-US" sz="2400" b="1" dirty="0"/>
              <a:t>70</a:t>
            </a:r>
            <a:endParaRPr sz="2400" b="1" dirty="0"/>
          </a:p>
        </p:txBody>
      </p:sp>
      <p:sp>
        <p:nvSpPr>
          <p:cNvPr id="8" name="TextBox 6">
            <a:extLst>
              <a:ext uri="{FF2B5EF4-FFF2-40B4-BE49-F238E27FC236}">
                <a16:creationId xmlns:a16="http://schemas.microsoft.com/office/drawing/2014/main" id="{D198973D-AF64-A6C6-8CB4-6B5DD0724A67}"/>
              </a:ext>
            </a:extLst>
          </p:cNvPr>
          <p:cNvSpPr>
            <a:spLocks noGrp="1"/>
          </p:cNvSpPr>
          <p:nvPr/>
        </p:nvSpPr>
        <p:spPr>
          <a:xfrm>
            <a:off x="1077680" y="739576"/>
            <a:ext cx="11114320" cy="393954"/>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200" dirty="0">
                <a:solidFill>
                  <a:srgbClr val="FFD838"/>
                </a:solidFill>
              </a:rPr>
              <a:t>EXISTING MUNITIONS RAISED DURING COMMUNITY DISCUSSIONS</a:t>
            </a:r>
            <a:endParaRPr sz="2200" dirty="0">
              <a:solidFill>
                <a:srgbClr val="FFD838"/>
              </a:solidFill>
            </a:endParaRPr>
          </a:p>
        </p:txBody>
      </p:sp>
      <p:sp>
        <p:nvSpPr>
          <p:cNvPr id="2" name="&quot;Not Allowed&quot; Symbol 1">
            <a:extLst>
              <a:ext uri="{FF2B5EF4-FFF2-40B4-BE49-F238E27FC236}">
                <a16:creationId xmlns:a16="http://schemas.microsoft.com/office/drawing/2014/main" id="{FD1D678A-10CC-6A99-A1DE-70D9234A39A8}"/>
              </a:ext>
            </a:extLst>
          </p:cNvPr>
          <p:cNvSpPr/>
          <p:nvPr/>
        </p:nvSpPr>
        <p:spPr>
          <a:xfrm>
            <a:off x="4028829" y="1863698"/>
            <a:ext cx="4134339" cy="4040954"/>
          </a:xfrm>
          <a:prstGeom prst="noSmoking">
            <a:avLst>
              <a:gd name="adj" fmla="val 2401"/>
            </a:avLst>
          </a:prstGeom>
          <a:solidFill>
            <a:srgbClr val="FF0000"/>
          </a:solid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solidFill>
                <a:schemeClr val="tx1"/>
              </a:solidFill>
            </a:endParaRPr>
          </a:p>
        </p:txBody>
      </p:sp>
      <p:sp>
        <p:nvSpPr>
          <p:cNvPr id="4" name="Rounded Rectangle 10">
            <a:extLst>
              <a:ext uri="{FF2B5EF4-FFF2-40B4-BE49-F238E27FC236}">
                <a16:creationId xmlns:a16="http://schemas.microsoft.com/office/drawing/2014/main" id="{538A1C95-FF94-04DA-ABBB-9C60C458CE30}"/>
              </a:ext>
            </a:extLst>
          </p:cNvPr>
          <p:cNvSpPr>
            <a:spLocks noGrp="1"/>
          </p:cNvSpPr>
          <p:nvPr/>
        </p:nvSpPr>
        <p:spPr>
          <a:xfrm>
            <a:off x="5008309" y="2389068"/>
            <a:ext cx="2063150" cy="410716"/>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r>
              <a:rPr lang="en-US" dirty="0"/>
              <a:t>REMOVED</a:t>
            </a:r>
            <a:endParaRPr dirty="0"/>
          </a:p>
        </p:txBody>
      </p:sp>
    </p:spTree>
    <p:extLst>
      <p:ext uri="{BB962C8B-B14F-4D97-AF65-F5344CB8AC3E}">
        <p14:creationId xmlns:p14="http://schemas.microsoft.com/office/powerpoint/2010/main" val="3370769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500C8-B295-4D3D-BCD2-54EC183907C9}"/>
              </a:ext>
            </a:extLst>
          </p:cNvPr>
          <p:cNvSpPr>
            <a:spLocks noGrp="1"/>
          </p:cNvSpPr>
          <p:nvPr/>
        </p:nvSpPr>
        <p:spPr>
          <a:xfrm>
            <a:off x="340356" y="6651751"/>
            <a:ext cx="9144000" cy="164592"/>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800" b="0">
                <a:solidFill>
                  <a:srgbClr val="B8B8B8"/>
                </a:solidFill>
                <a:latin typeface="Arial"/>
                <a:ea typeface="Arial"/>
                <a:cs typeface="Arial"/>
              </a:defRPr>
            </a:pPr>
            <a:r>
              <a:rPr kumimoji="0" sz="800" b="0" i="0" u="none" strike="noStrike" kern="1200" cap="none" spc="0" normalizeH="0" baseline="0" noProof="0">
                <a:ln>
                  <a:noFill/>
                </a:ln>
                <a:solidFill>
                  <a:srgbClr val="B8B8B8"/>
                </a:solidFill>
                <a:effectLst/>
                <a:uLnTx/>
                <a:uFillTx/>
                <a:latin typeface="Arial"/>
                <a:cs typeface="Arial"/>
              </a:rPr>
              <a:t>2025–2026 Annual Military Equipment Report</a:t>
            </a:r>
          </a:p>
        </p:txBody>
      </p:sp>
      <p:sp>
        <p:nvSpPr>
          <p:cNvPr id="9" name="Rounded Rectangle 8">
            <a:extLst>
              <a:ext uri="{FF2B5EF4-FFF2-40B4-BE49-F238E27FC236}">
                <a16:creationId xmlns:a16="http://schemas.microsoft.com/office/drawing/2014/main" id="{8740BB84-BAAD-4179-A1BE-04232B00B935}"/>
              </a:ext>
            </a:extLst>
          </p:cNvPr>
          <p:cNvSpPr>
            <a:spLocks noGrp="1"/>
          </p:cNvSpPr>
          <p:nvPr/>
        </p:nvSpPr>
        <p:spPr>
          <a:xfrm>
            <a:off x="3467100" y="1625608"/>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F25AF82C-F066-4A9F-9A9E-D7688424C0A2}"/>
              </a:ext>
            </a:extLst>
          </p:cNvPr>
          <p:cNvSpPr>
            <a:spLocks noGrp="1"/>
          </p:cNvSpPr>
          <p:nvPr/>
        </p:nvSpPr>
        <p:spPr>
          <a:xfrm>
            <a:off x="3631692" y="1772542"/>
            <a:ext cx="4928616" cy="228600"/>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000" b="1">
                <a:solidFill>
                  <a:srgbClr val="FFD838"/>
                </a:solidFill>
                <a:latin typeface="Arial"/>
                <a:ea typeface="Arial"/>
                <a:cs typeface="Arial"/>
              </a:defRPr>
            </a:pPr>
            <a:r>
              <a:rPr kumimoji="0" sz="1000" b="1" i="0" u="none" strike="noStrike" kern="1200" cap="none" spc="0" normalizeH="0" baseline="0" noProof="0" dirty="0">
                <a:ln>
                  <a:noFill/>
                </a:ln>
                <a:solidFill>
                  <a:srgbClr val="FFD838"/>
                </a:solidFill>
                <a:effectLst/>
                <a:uLnTx/>
                <a:uFillTx/>
                <a:latin typeface="Arial"/>
                <a:cs typeface="Arial"/>
              </a:rPr>
              <a:t>2</a:t>
            </a:r>
          </a:p>
        </p:txBody>
      </p:sp>
      <p:sp>
        <p:nvSpPr>
          <p:cNvPr id="11" name="TextBox 10">
            <a:extLst>
              <a:ext uri="{FF2B5EF4-FFF2-40B4-BE49-F238E27FC236}">
                <a16:creationId xmlns:a16="http://schemas.microsoft.com/office/drawing/2014/main" id="{3844D99B-4E21-43BF-B85A-14E06BDC5DEA}"/>
              </a:ext>
            </a:extLst>
          </p:cNvPr>
          <p:cNvSpPr>
            <a:spLocks noGrp="1"/>
          </p:cNvSpPr>
          <p:nvPr/>
        </p:nvSpPr>
        <p:spPr>
          <a:xfrm>
            <a:off x="3631692" y="2077932"/>
            <a:ext cx="4928616" cy="363176"/>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2000" b="1">
                <a:solidFill>
                  <a:srgbClr val="F8F8F8"/>
                </a:solidFill>
                <a:latin typeface="Arial"/>
                <a:ea typeface="Arial"/>
                <a:cs typeface="Arial"/>
              </a:defRPr>
            </a:pPr>
            <a:r>
              <a:rPr kumimoji="0" sz="2000" b="1" i="0" u="none" strike="noStrike" kern="1200" cap="none" spc="0" normalizeH="0" baseline="0" noProof="0" dirty="0">
                <a:ln>
                  <a:noFill/>
                </a:ln>
                <a:solidFill>
                  <a:srgbClr val="F8F8F8"/>
                </a:solidFill>
                <a:effectLst/>
                <a:uLnTx/>
                <a:uFillTx/>
                <a:latin typeface="Arial"/>
                <a:cs typeface="Arial"/>
              </a:rPr>
              <a:t>Drone </a:t>
            </a:r>
            <a:r>
              <a:rPr kumimoji="0" lang="en-US" sz="2000" b="1" i="0" u="none" strike="noStrike" kern="1200" cap="none" spc="0" normalizeH="0" baseline="0" noProof="0" dirty="0">
                <a:ln>
                  <a:noFill/>
                </a:ln>
                <a:solidFill>
                  <a:srgbClr val="F8F8F8"/>
                </a:solidFill>
                <a:effectLst/>
                <a:uLnTx/>
                <a:uFillTx/>
                <a:latin typeface="Arial"/>
                <a:cs typeface="Arial"/>
              </a:rPr>
              <a:t>V</a:t>
            </a:r>
            <a:r>
              <a:rPr kumimoji="0" sz="2000" b="1" i="0" u="none" strike="noStrike" kern="1200" cap="none" spc="0" normalizeH="0" baseline="0" noProof="0" dirty="0">
                <a:ln>
                  <a:noFill/>
                </a:ln>
                <a:solidFill>
                  <a:srgbClr val="F8F8F8"/>
                </a:solidFill>
                <a:effectLst/>
                <a:uLnTx/>
                <a:uFillTx/>
                <a:latin typeface="Arial"/>
                <a:cs typeface="Arial"/>
              </a:rPr>
              <a:t>ideo</a:t>
            </a:r>
          </a:p>
        </p:txBody>
      </p:sp>
      <p:sp>
        <p:nvSpPr>
          <p:cNvPr id="12" name="TextBox 11">
            <a:extLst>
              <a:ext uri="{FF2B5EF4-FFF2-40B4-BE49-F238E27FC236}">
                <a16:creationId xmlns:a16="http://schemas.microsoft.com/office/drawing/2014/main" id="{6EFC48D0-0C4A-4990-9CE4-2262B5628B88}"/>
              </a:ext>
            </a:extLst>
          </p:cNvPr>
          <p:cNvSpPr>
            <a:spLocks noGrp="1"/>
          </p:cNvSpPr>
          <p:nvPr/>
        </p:nvSpPr>
        <p:spPr>
          <a:xfrm>
            <a:off x="3631692" y="2633155"/>
            <a:ext cx="4928616" cy="255455"/>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r>
              <a:rPr kumimoji="0" sz="1300" b="0" i="0" u="none" strike="noStrike" kern="1200" cap="none" spc="0" normalizeH="0" baseline="0" noProof="0" dirty="0">
                <a:ln>
                  <a:noFill/>
                </a:ln>
                <a:solidFill>
                  <a:prstClr val="white"/>
                </a:solidFill>
                <a:effectLst/>
                <a:uLnTx/>
                <a:uFillTx/>
                <a:latin typeface="Arial"/>
                <a:cs typeface="Arial"/>
              </a:rPr>
              <a:t>Where is footage stored, and which retention rules apply?</a:t>
            </a:r>
          </a:p>
        </p:txBody>
      </p:sp>
      <p:sp>
        <p:nvSpPr>
          <p:cNvPr id="13" name="Rounded Rectangle 12">
            <a:extLst>
              <a:ext uri="{FF2B5EF4-FFF2-40B4-BE49-F238E27FC236}">
                <a16:creationId xmlns:a16="http://schemas.microsoft.com/office/drawing/2014/main" id="{EF1E8AC4-4C88-4E87-894C-8ED5FB5FE4FC}"/>
              </a:ext>
            </a:extLst>
          </p:cNvPr>
          <p:cNvSpPr>
            <a:spLocks noGrp="1"/>
          </p:cNvSpPr>
          <p:nvPr/>
        </p:nvSpPr>
        <p:spPr>
          <a:xfrm>
            <a:off x="658368" y="3956309"/>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01E7CD2-DAD7-461A-A495-213EF87D14A4}"/>
              </a:ext>
            </a:extLst>
          </p:cNvPr>
          <p:cNvSpPr>
            <a:spLocks noGrp="1"/>
          </p:cNvSpPr>
          <p:nvPr/>
        </p:nvSpPr>
        <p:spPr>
          <a:xfrm>
            <a:off x="822959" y="4102613"/>
            <a:ext cx="4928616" cy="228600"/>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000" b="1">
                <a:solidFill>
                  <a:srgbClr val="FFD838"/>
                </a:solidFill>
                <a:latin typeface="Arial"/>
                <a:ea typeface="Arial"/>
                <a:cs typeface="Arial"/>
              </a:defRPr>
            </a:pPr>
            <a:r>
              <a:rPr kumimoji="0" sz="1000" b="1" i="0" u="none" strike="noStrike" kern="1200" cap="none" spc="0" normalizeH="0" baseline="0" noProof="0">
                <a:ln>
                  <a:noFill/>
                </a:ln>
                <a:solidFill>
                  <a:srgbClr val="FFD838"/>
                </a:solidFill>
                <a:effectLst/>
                <a:uLnTx/>
                <a:uFillTx/>
                <a:latin typeface="Arial"/>
                <a:cs typeface="Arial"/>
              </a:rPr>
              <a:t>3</a:t>
            </a:r>
          </a:p>
        </p:txBody>
      </p:sp>
      <p:sp>
        <p:nvSpPr>
          <p:cNvPr id="15" name="TextBox 14">
            <a:extLst>
              <a:ext uri="{FF2B5EF4-FFF2-40B4-BE49-F238E27FC236}">
                <a16:creationId xmlns:a16="http://schemas.microsoft.com/office/drawing/2014/main" id="{6B7D3F5F-3399-4033-9E9F-626A036EA9F5}"/>
              </a:ext>
            </a:extLst>
          </p:cNvPr>
          <p:cNvSpPr>
            <a:spLocks noGrp="1"/>
          </p:cNvSpPr>
          <p:nvPr/>
        </p:nvSpPr>
        <p:spPr>
          <a:xfrm>
            <a:off x="822959" y="4440941"/>
            <a:ext cx="4928616" cy="363176"/>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2000" b="1">
                <a:solidFill>
                  <a:srgbClr val="F8F8F8"/>
                </a:solidFill>
                <a:latin typeface="Arial"/>
                <a:ea typeface="Arial"/>
                <a:cs typeface="Arial"/>
              </a:defRPr>
            </a:pPr>
            <a:r>
              <a:rPr kumimoji="0" sz="2000" b="1" i="0" u="none" strike="noStrike" kern="1200" cap="none" spc="0" normalizeH="0" baseline="0" noProof="0" dirty="0">
                <a:ln>
                  <a:noFill/>
                </a:ln>
                <a:solidFill>
                  <a:srgbClr val="F8F8F8"/>
                </a:solidFill>
                <a:effectLst/>
                <a:uLnTx/>
                <a:uFillTx/>
                <a:latin typeface="Arial"/>
                <a:cs typeface="Arial"/>
              </a:rPr>
              <a:t>Older </a:t>
            </a:r>
            <a:r>
              <a:rPr kumimoji="0" lang="en-US" sz="2000" b="1" i="0" u="none" strike="noStrike" kern="1200" cap="none" spc="0" normalizeH="0" baseline="0" noProof="0" dirty="0">
                <a:ln>
                  <a:noFill/>
                </a:ln>
                <a:solidFill>
                  <a:srgbClr val="F8F8F8"/>
                </a:solidFill>
                <a:effectLst/>
                <a:uLnTx/>
                <a:uFillTx/>
                <a:latin typeface="Arial"/>
                <a:cs typeface="Arial"/>
              </a:rPr>
              <a:t>E</a:t>
            </a:r>
            <a:r>
              <a:rPr kumimoji="0" sz="2000" b="1" i="0" u="none" strike="noStrike" kern="1200" cap="none" spc="0" normalizeH="0" baseline="0" noProof="0" dirty="0">
                <a:ln>
                  <a:noFill/>
                </a:ln>
                <a:solidFill>
                  <a:srgbClr val="F8F8F8"/>
                </a:solidFill>
                <a:effectLst/>
                <a:uLnTx/>
                <a:uFillTx/>
                <a:latin typeface="Arial"/>
                <a:cs typeface="Arial"/>
              </a:rPr>
              <a:t>quipment</a:t>
            </a:r>
          </a:p>
        </p:txBody>
      </p:sp>
      <p:sp>
        <p:nvSpPr>
          <p:cNvPr id="16" name="TextBox 15">
            <a:extLst>
              <a:ext uri="{FF2B5EF4-FFF2-40B4-BE49-F238E27FC236}">
                <a16:creationId xmlns:a16="http://schemas.microsoft.com/office/drawing/2014/main" id="{A00B4AFF-A1BC-420E-816D-A6A7638D7E29}"/>
              </a:ext>
            </a:extLst>
          </p:cNvPr>
          <p:cNvSpPr>
            <a:spLocks noGrp="1"/>
          </p:cNvSpPr>
          <p:nvPr/>
        </p:nvSpPr>
        <p:spPr>
          <a:xfrm>
            <a:off x="822959" y="5035301"/>
            <a:ext cx="4928616" cy="255455"/>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r>
              <a:rPr kumimoji="0" sz="1300" b="0" i="0" u="none" strike="noStrike" kern="1200" cap="none" spc="0" normalizeH="0" baseline="0" noProof="0">
                <a:ln>
                  <a:noFill/>
                </a:ln>
                <a:solidFill>
                  <a:prstClr val="white"/>
                </a:solidFill>
                <a:effectLst/>
                <a:uLnTx/>
                <a:uFillTx/>
                <a:latin typeface="Arial"/>
                <a:cs typeface="Arial"/>
              </a:rPr>
              <a:t>Does the equipment still meet a current operational need?</a:t>
            </a:r>
          </a:p>
        </p:txBody>
      </p:sp>
      <p:sp>
        <p:nvSpPr>
          <p:cNvPr id="17" name="Rounded Rectangle 16">
            <a:extLst>
              <a:ext uri="{FF2B5EF4-FFF2-40B4-BE49-F238E27FC236}">
                <a16:creationId xmlns:a16="http://schemas.microsoft.com/office/drawing/2014/main" id="{7A77E572-815E-407F-BF1B-9D991640441E}"/>
              </a:ext>
            </a:extLst>
          </p:cNvPr>
          <p:cNvSpPr>
            <a:spLocks noGrp="1"/>
          </p:cNvSpPr>
          <p:nvPr/>
        </p:nvSpPr>
        <p:spPr>
          <a:xfrm>
            <a:off x="6272784" y="3956309"/>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23690489-7686-4EB7-8F43-70DEACFBB487}"/>
              </a:ext>
            </a:extLst>
          </p:cNvPr>
          <p:cNvSpPr>
            <a:spLocks noGrp="1"/>
          </p:cNvSpPr>
          <p:nvPr/>
        </p:nvSpPr>
        <p:spPr>
          <a:xfrm>
            <a:off x="6437376" y="4102613"/>
            <a:ext cx="4928616" cy="228600"/>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000" b="1">
                <a:solidFill>
                  <a:srgbClr val="FFD838"/>
                </a:solidFill>
                <a:latin typeface="Arial"/>
                <a:ea typeface="Arial"/>
                <a:cs typeface="Arial"/>
              </a:defRPr>
            </a:pPr>
            <a:r>
              <a:rPr kumimoji="0" sz="1000" b="1" i="0" u="none" strike="noStrike" kern="1200" cap="none" spc="0" normalizeH="0" baseline="0" noProof="0">
                <a:ln>
                  <a:noFill/>
                </a:ln>
                <a:solidFill>
                  <a:srgbClr val="FFD838"/>
                </a:solidFill>
                <a:effectLst/>
                <a:uLnTx/>
                <a:uFillTx/>
                <a:latin typeface="Arial"/>
                <a:cs typeface="Arial"/>
              </a:rPr>
              <a:t>4</a:t>
            </a:r>
          </a:p>
        </p:txBody>
      </p:sp>
      <p:sp>
        <p:nvSpPr>
          <p:cNvPr id="19" name="TextBox 18">
            <a:extLst>
              <a:ext uri="{FF2B5EF4-FFF2-40B4-BE49-F238E27FC236}">
                <a16:creationId xmlns:a16="http://schemas.microsoft.com/office/drawing/2014/main" id="{29BFDE1A-7ED4-4275-B8EF-75342336909E}"/>
              </a:ext>
            </a:extLst>
          </p:cNvPr>
          <p:cNvSpPr>
            <a:spLocks noGrp="1"/>
          </p:cNvSpPr>
          <p:nvPr/>
        </p:nvSpPr>
        <p:spPr>
          <a:xfrm>
            <a:off x="6437376" y="4440941"/>
            <a:ext cx="4928616" cy="363176"/>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2000" b="1">
                <a:solidFill>
                  <a:srgbClr val="F8F8F8"/>
                </a:solidFill>
                <a:latin typeface="Arial"/>
                <a:ea typeface="Arial"/>
                <a:cs typeface="Arial"/>
              </a:defRPr>
            </a:pPr>
            <a:r>
              <a:rPr kumimoji="0" sz="2000" b="1" i="0" u="none" strike="noStrike" kern="1200" cap="none" spc="0" normalizeH="0" baseline="0" noProof="0" dirty="0">
                <a:ln>
                  <a:noFill/>
                </a:ln>
                <a:solidFill>
                  <a:srgbClr val="F8F8F8"/>
                </a:solidFill>
                <a:effectLst/>
                <a:uLnTx/>
                <a:uFillTx/>
                <a:latin typeface="Arial"/>
                <a:cs typeface="Arial"/>
              </a:rPr>
              <a:t>Large </a:t>
            </a:r>
            <a:r>
              <a:rPr kumimoji="0" lang="en-US" sz="2000" b="1" i="0" u="none" strike="noStrike" kern="1200" cap="none" spc="0" normalizeH="0" baseline="0" noProof="0" dirty="0">
                <a:ln>
                  <a:noFill/>
                </a:ln>
                <a:solidFill>
                  <a:srgbClr val="F8F8F8"/>
                </a:solidFill>
                <a:effectLst/>
                <a:uLnTx/>
                <a:uFillTx/>
                <a:latin typeface="Arial"/>
                <a:cs typeface="Arial"/>
              </a:rPr>
              <a:t>Drone A</a:t>
            </a:r>
            <a:r>
              <a:rPr kumimoji="0" sz="2000" b="1" i="0" u="none" strike="noStrike" kern="1200" cap="none" spc="0" normalizeH="0" baseline="0" noProof="0" dirty="0">
                <a:ln>
                  <a:noFill/>
                </a:ln>
                <a:solidFill>
                  <a:srgbClr val="F8F8F8"/>
                </a:solidFill>
                <a:effectLst/>
                <a:uLnTx/>
                <a:uFillTx/>
                <a:latin typeface="Arial"/>
                <a:cs typeface="Arial"/>
              </a:rPr>
              <a:t>uthorization</a:t>
            </a:r>
            <a:r>
              <a:rPr kumimoji="0" lang="en-US" sz="2000" b="1" i="0" u="none" strike="noStrike" kern="1200" cap="none" spc="0" normalizeH="0" baseline="0" noProof="0" dirty="0">
                <a:ln>
                  <a:noFill/>
                </a:ln>
                <a:solidFill>
                  <a:srgbClr val="F8F8F8"/>
                </a:solidFill>
                <a:effectLst/>
                <a:uLnTx/>
                <a:uFillTx/>
                <a:latin typeface="Arial"/>
                <a:cs typeface="Arial"/>
              </a:rPr>
              <a:t> G</a:t>
            </a:r>
            <a:r>
              <a:rPr kumimoji="0" sz="2000" b="1" i="0" u="none" strike="noStrike" kern="1200" cap="none" spc="0" normalizeH="0" baseline="0" noProof="0" dirty="0">
                <a:ln>
                  <a:noFill/>
                </a:ln>
                <a:solidFill>
                  <a:srgbClr val="F8F8F8"/>
                </a:solidFill>
                <a:effectLst/>
                <a:uLnTx/>
                <a:uFillTx/>
                <a:latin typeface="Arial"/>
                <a:cs typeface="Arial"/>
              </a:rPr>
              <a:t>aps</a:t>
            </a:r>
          </a:p>
        </p:txBody>
      </p:sp>
      <p:sp>
        <p:nvSpPr>
          <p:cNvPr id="20" name="TextBox 19">
            <a:extLst>
              <a:ext uri="{FF2B5EF4-FFF2-40B4-BE49-F238E27FC236}">
                <a16:creationId xmlns:a16="http://schemas.microsoft.com/office/drawing/2014/main" id="{60BEEA5C-B4B9-4E5F-ABEB-49D59436F22E}"/>
              </a:ext>
            </a:extLst>
          </p:cNvPr>
          <p:cNvSpPr>
            <a:spLocks noGrp="1"/>
          </p:cNvSpPr>
          <p:nvPr/>
        </p:nvSpPr>
        <p:spPr>
          <a:xfrm>
            <a:off x="6437376" y="5035301"/>
            <a:ext cx="4928616" cy="255455"/>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r>
              <a:rPr kumimoji="0" sz="1300" b="0" i="0" u="none" strike="noStrike" kern="1200" cap="none" spc="0" normalizeH="0" baseline="0" noProof="0" dirty="0">
                <a:ln>
                  <a:noFill/>
                </a:ln>
                <a:solidFill>
                  <a:prstClr val="white"/>
                </a:solidFill>
                <a:effectLst/>
                <a:uLnTx/>
                <a:uFillTx/>
                <a:latin typeface="Arial"/>
                <a:cs typeface="Arial"/>
              </a:rPr>
              <a:t>Do approved maximums still reflect current needs?</a:t>
            </a:r>
          </a:p>
        </p:txBody>
      </p:sp>
      <p:sp>
        <p:nvSpPr>
          <p:cNvPr id="22" name="TextBox 6">
            <a:extLst>
              <a:ext uri="{FF2B5EF4-FFF2-40B4-BE49-F238E27FC236}">
                <a16:creationId xmlns:a16="http://schemas.microsoft.com/office/drawing/2014/main" id="{606E4C77-B248-8CB2-CFCB-B7153C67BCFC}"/>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marL="0" marR="0" lvl="0" indent="0" algn="ctr" defTabSz="457200" eaLnBrk="1" fontAlgn="auto" latinLnBrk="0" hangingPunct="1">
              <a:lnSpc>
                <a:spcPct val="100000"/>
              </a:lnSpc>
              <a:spcBef>
                <a:spcPts val="0"/>
              </a:spcBef>
              <a:spcAft>
                <a:spcPts val="0"/>
              </a:spcAft>
              <a:buClrTx/>
              <a:buSzTx/>
              <a:buFontTx/>
              <a:buNone/>
              <a:tabLst/>
              <a:defRPr sz="2000" b="1">
                <a:solidFill>
                  <a:srgbClr val="F8F8F8"/>
                </a:solidFill>
                <a:latin typeface="Arial"/>
                <a:ea typeface="Arial"/>
                <a:cs typeface="Arial"/>
              </a:defRPr>
            </a:pPr>
            <a:r>
              <a:rPr lang="en-US" sz="2600" b="1" dirty="0">
                <a:solidFill>
                  <a:srgbClr val="FFD838"/>
                </a:solidFill>
                <a:latin typeface="Arial"/>
                <a:cs typeface="Arial"/>
              </a:rPr>
              <a:t>OTHER </a:t>
            </a:r>
            <a:r>
              <a:rPr kumimoji="0" lang="en-US" sz="2600" b="1" i="0" u="none" strike="noStrike" kern="1200" cap="none" spc="0" normalizeH="0" baseline="0" noProof="0" dirty="0">
                <a:ln>
                  <a:noFill/>
                </a:ln>
                <a:solidFill>
                  <a:srgbClr val="FFD838"/>
                </a:solidFill>
                <a:effectLst/>
                <a:uLnTx/>
                <a:uFillTx/>
                <a:latin typeface="Arial"/>
                <a:cs typeface="Arial"/>
              </a:rPr>
              <a:t>COMMUNITY QUESTIONS </a:t>
            </a:r>
            <a:endParaRPr kumimoji="0" sz="2600" b="1" i="0" u="none" strike="noStrike" kern="1200" cap="none" spc="0" normalizeH="0" baseline="0" noProof="0" dirty="0">
              <a:ln>
                <a:noFill/>
              </a:ln>
              <a:solidFill>
                <a:srgbClr val="FFD838"/>
              </a:solidFill>
              <a:effectLst/>
              <a:uLnTx/>
              <a:uFillTx/>
              <a:latin typeface="Arial"/>
              <a:cs typeface="Arial"/>
            </a:endParaRPr>
          </a:p>
        </p:txBody>
      </p:sp>
    </p:spTree>
    <p:extLst>
      <p:ext uri="{BB962C8B-B14F-4D97-AF65-F5344CB8AC3E}">
        <p14:creationId xmlns:p14="http://schemas.microsoft.com/office/powerpoint/2010/main" val="1231236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2" y="6583680"/>
            <a:ext cx="3657600" cy="137160"/>
          </a:xfrm>
          <a:prstGeom prst="rect">
            <a:avLst/>
          </a:prstGeom>
          <a:noFill/>
        </p:spPr>
        <p:txBody>
          <a:bodyPr wrap="none" anchor="ctr">
            <a:spAutoFit/>
          </a:bodyPr>
          <a:lstStyle/>
          <a:p>
            <a:pPr>
              <a:defRPr sz="550" b="0">
                <a:solidFill>
                  <a:srgbClr val="DCDCDC"/>
                </a:solidFill>
                <a:latin typeface="Arial"/>
              </a:defRPr>
            </a:pPr>
            <a:r>
              <a:t>2025–2026 Annual Military Equipment Report</a:t>
            </a:r>
          </a:p>
        </p:txBody>
      </p:sp>
      <p:sp>
        <p:nvSpPr>
          <p:cNvPr id="4" name="TextBox 3"/>
          <p:cNvSpPr txBox="1"/>
          <p:nvPr/>
        </p:nvSpPr>
        <p:spPr>
          <a:xfrm>
            <a:off x="2921431" y="645319"/>
            <a:ext cx="6227218" cy="492443"/>
          </a:xfrm>
          <a:prstGeom prst="rect">
            <a:avLst/>
          </a:prstGeom>
          <a:noFill/>
        </p:spPr>
        <p:txBody>
          <a:bodyPr wrap="none" anchor="ctr">
            <a:spAutoFit/>
          </a:bodyPr>
          <a:lstStyle/>
          <a:p>
            <a:pPr algn="ctr">
              <a:defRPr sz="2500" b="1">
                <a:solidFill>
                  <a:srgbClr val="FFDC00"/>
                </a:solidFill>
                <a:latin typeface="Arial"/>
              </a:defRPr>
            </a:pPr>
            <a:r>
              <a:rPr sz="2600" dirty="0"/>
              <a:t>sUAS APPROVED QUANTITY REVIEW</a:t>
            </a:r>
          </a:p>
        </p:txBody>
      </p:sp>
      <p:sp>
        <p:nvSpPr>
          <p:cNvPr id="5" name="TextBox 4"/>
          <p:cNvSpPr txBox="1"/>
          <p:nvPr/>
        </p:nvSpPr>
        <p:spPr>
          <a:xfrm>
            <a:off x="1412181" y="1483551"/>
            <a:ext cx="9355446" cy="315471"/>
          </a:xfrm>
          <a:prstGeom prst="rect">
            <a:avLst/>
          </a:prstGeom>
          <a:noFill/>
        </p:spPr>
        <p:txBody>
          <a:bodyPr wrap="none" anchor="ctr">
            <a:spAutoFit/>
          </a:bodyPr>
          <a:lstStyle/>
          <a:p>
            <a:pPr algn="ctr">
              <a:defRPr sz="1450" b="0">
                <a:solidFill>
                  <a:srgbClr val="F0F0F0"/>
                </a:solidFill>
                <a:latin typeface="Arial"/>
              </a:defRPr>
            </a:pPr>
            <a:r>
              <a:rPr dirty="0"/>
              <a:t>The UAS Unit reviewed older and discontinued drone models and recommend</a:t>
            </a:r>
            <a:r>
              <a:rPr lang="en-US" dirty="0"/>
              <a:t>ed</a:t>
            </a:r>
            <a:r>
              <a:rPr dirty="0"/>
              <a:t> reducing approved quantities.</a:t>
            </a:r>
          </a:p>
        </p:txBody>
      </p:sp>
      <p:sp>
        <p:nvSpPr>
          <p:cNvPr id="6" name="Rounded Rectangle 5"/>
          <p:cNvSpPr/>
          <p:nvPr/>
        </p:nvSpPr>
        <p:spPr>
          <a:xfrm>
            <a:off x="695337" y="2192459"/>
            <a:ext cx="3474720" cy="1938528"/>
          </a:xfrm>
          <a:prstGeom prst="roundRect">
            <a:avLst/>
          </a:prstGeom>
          <a:solidFill>
            <a:srgbClr val="181818"/>
          </a:solidFill>
          <a:ln w="10795">
            <a:solidFill>
              <a:srgbClr val="B8B8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339639" y="2337111"/>
            <a:ext cx="2252540" cy="300082"/>
          </a:xfrm>
          <a:prstGeom prst="rect">
            <a:avLst/>
          </a:prstGeom>
          <a:noFill/>
        </p:spPr>
        <p:txBody>
          <a:bodyPr wrap="none" anchor="ctr">
            <a:spAutoFit/>
          </a:bodyPr>
          <a:lstStyle/>
          <a:p>
            <a:pPr algn="ctr">
              <a:defRPr sz="1350" b="0">
                <a:solidFill>
                  <a:srgbClr val="F5F5F5"/>
                </a:solidFill>
                <a:latin typeface="Arial"/>
              </a:defRPr>
            </a:pPr>
            <a:r>
              <a:rPr dirty="0"/>
              <a:t>Recommended </a:t>
            </a:r>
            <a:r>
              <a:rPr lang="en-US" dirty="0"/>
              <a:t>adjustment</a:t>
            </a:r>
            <a:endParaRPr dirty="0"/>
          </a:p>
        </p:txBody>
      </p:sp>
      <p:sp>
        <p:nvSpPr>
          <p:cNvPr id="8" name="TextBox 7"/>
          <p:cNvSpPr txBox="1"/>
          <p:nvPr/>
        </p:nvSpPr>
        <p:spPr>
          <a:xfrm>
            <a:off x="841248" y="2642127"/>
            <a:ext cx="3127248" cy="804672"/>
          </a:xfrm>
          <a:prstGeom prst="rect">
            <a:avLst/>
          </a:prstGeom>
          <a:noFill/>
        </p:spPr>
        <p:txBody>
          <a:bodyPr wrap="none" anchor="ctr">
            <a:spAutoFit/>
          </a:bodyPr>
          <a:lstStyle/>
          <a:p>
            <a:pPr algn="ctr">
              <a:defRPr sz="5000" b="1">
                <a:solidFill>
                  <a:srgbClr val="FFDC00"/>
                </a:solidFill>
                <a:latin typeface="Arial"/>
              </a:defRPr>
            </a:pPr>
            <a:r>
              <a:rPr dirty="0"/>
              <a:t>−161</a:t>
            </a:r>
          </a:p>
        </p:txBody>
      </p:sp>
      <p:sp>
        <p:nvSpPr>
          <p:cNvPr id="9" name="TextBox 8"/>
          <p:cNvSpPr txBox="1"/>
          <p:nvPr/>
        </p:nvSpPr>
        <p:spPr>
          <a:xfrm>
            <a:off x="1168796" y="3489882"/>
            <a:ext cx="2472151" cy="323165"/>
          </a:xfrm>
          <a:prstGeom prst="rect">
            <a:avLst/>
          </a:prstGeom>
          <a:noFill/>
        </p:spPr>
        <p:txBody>
          <a:bodyPr wrap="none" anchor="ctr">
            <a:spAutoFit/>
          </a:bodyPr>
          <a:lstStyle/>
          <a:p>
            <a:pPr algn="ctr">
              <a:defRPr sz="1500" b="1">
                <a:solidFill>
                  <a:srgbClr val="FFFFFF"/>
                </a:solidFill>
                <a:latin typeface="Arial"/>
              </a:defRPr>
            </a:pPr>
            <a:r>
              <a:rPr dirty="0"/>
              <a:t>approved sUAS </a:t>
            </a:r>
            <a:r>
              <a:rPr lang="en-US" dirty="0"/>
              <a:t>amount</a:t>
            </a:r>
            <a:r>
              <a:rPr dirty="0"/>
              <a:t>s</a:t>
            </a:r>
          </a:p>
        </p:txBody>
      </p:sp>
      <p:sp>
        <p:nvSpPr>
          <p:cNvPr id="11" name="Rounded Rectangle 10"/>
          <p:cNvSpPr/>
          <p:nvPr/>
        </p:nvSpPr>
        <p:spPr>
          <a:xfrm>
            <a:off x="4462468" y="2271110"/>
            <a:ext cx="1965960" cy="1938528"/>
          </a:xfrm>
          <a:prstGeom prst="roundRect">
            <a:avLst/>
          </a:prstGeom>
          <a:solidFill>
            <a:srgbClr val="181818"/>
          </a:solidFill>
          <a:ln w="10795">
            <a:solidFill>
              <a:srgbClr val="B8B8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690872" y="2362674"/>
            <a:ext cx="1636776" cy="329184"/>
          </a:xfrm>
          <a:prstGeom prst="rect">
            <a:avLst/>
          </a:prstGeom>
          <a:noFill/>
        </p:spPr>
        <p:txBody>
          <a:bodyPr wrap="none">
            <a:spAutoFit/>
          </a:bodyPr>
          <a:lstStyle/>
          <a:p>
            <a:pPr>
              <a:defRPr sz="1500" b="1">
                <a:solidFill>
                  <a:srgbClr val="FFDC00"/>
                </a:solidFill>
                <a:latin typeface="Arial"/>
              </a:defRPr>
            </a:pPr>
            <a:r>
              <a:rPr dirty="0"/>
              <a:t>Remove</a:t>
            </a:r>
          </a:p>
        </p:txBody>
      </p:sp>
      <p:sp>
        <p:nvSpPr>
          <p:cNvPr id="13" name="TextBox 12"/>
          <p:cNvSpPr txBox="1"/>
          <p:nvPr/>
        </p:nvSpPr>
        <p:spPr>
          <a:xfrm>
            <a:off x="4690872" y="2802636"/>
            <a:ext cx="1636776" cy="1252728"/>
          </a:xfrm>
          <a:prstGeom prst="rect">
            <a:avLst/>
          </a:prstGeom>
          <a:noFill/>
        </p:spPr>
        <p:txBody>
          <a:bodyPr wrap="square">
            <a:spAutoFit/>
          </a:bodyPr>
          <a:lstStyle/>
          <a:p>
            <a:pPr>
              <a:defRPr sz="1300">
                <a:solidFill>
                  <a:srgbClr val="F5F5F5"/>
                </a:solidFill>
                <a:latin typeface="Arial"/>
              </a:defRPr>
            </a:pPr>
            <a:r>
              <a:rPr dirty="0"/>
              <a:t>Models with 0 in service or no current operational need.</a:t>
            </a:r>
          </a:p>
        </p:txBody>
      </p:sp>
      <p:sp>
        <p:nvSpPr>
          <p:cNvPr id="14" name="Rounded Rectangle 13"/>
          <p:cNvSpPr/>
          <p:nvPr/>
        </p:nvSpPr>
        <p:spPr>
          <a:xfrm>
            <a:off x="6752844" y="2265365"/>
            <a:ext cx="1965960" cy="1938528"/>
          </a:xfrm>
          <a:prstGeom prst="roundRect">
            <a:avLst/>
          </a:prstGeom>
          <a:solidFill>
            <a:srgbClr val="181818"/>
          </a:solidFill>
          <a:ln w="10795">
            <a:solidFill>
              <a:srgbClr val="B8B8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885431" y="2340863"/>
            <a:ext cx="1636776" cy="329184"/>
          </a:xfrm>
          <a:prstGeom prst="rect">
            <a:avLst/>
          </a:prstGeom>
          <a:noFill/>
        </p:spPr>
        <p:txBody>
          <a:bodyPr wrap="none">
            <a:spAutoFit/>
          </a:bodyPr>
          <a:lstStyle/>
          <a:p>
            <a:pPr>
              <a:defRPr sz="1500" b="1">
                <a:solidFill>
                  <a:srgbClr val="FFDC00"/>
                </a:solidFill>
                <a:latin typeface="Arial"/>
              </a:defRPr>
            </a:pPr>
            <a:r>
              <a:rPr lang="en-US" dirty="0"/>
              <a:t>Re</a:t>
            </a:r>
            <a:r>
              <a:rPr dirty="0"/>
              <a:t>duce</a:t>
            </a:r>
          </a:p>
        </p:txBody>
      </p:sp>
      <p:sp>
        <p:nvSpPr>
          <p:cNvPr id="16" name="TextBox 15"/>
          <p:cNvSpPr txBox="1"/>
          <p:nvPr/>
        </p:nvSpPr>
        <p:spPr>
          <a:xfrm>
            <a:off x="6885431" y="2746951"/>
            <a:ext cx="1636776" cy="892552"/>
          </a:xfrm>
          <a:prstGeom prst="rect">
            <a:avLst/>
          </a:prstGeom>
          <a:noFill/>
        </p:spPr>
        <p:txBody>
          <a:bodyPr wrap="square">
            <a:spAutoFit/>
          </a:bodyPr>
          <a:lstStyle/>
          <a:p>
            <a:pPr>
              <a:defRPr sz="1300">
                <a:solidFill>
                  <a:srgbClr val="F5F5F5"/>
                </a:solidFill>
                <a:latin typeface="Arial"/>
              </a:defRPr>
            </a:pPr>
            <a:r>
              <a:rPr lang="en-US" dirty="0"/>
              <a:t>Lower</a:t>
            </a:r>
            <a:r>
              <a:rPr dirty="0"/>
              <a:t> approval for older models that are still in limited service.</a:t>
            </a:r>
          </a:p>
        </p:txBody>
      </p:sp>
      <p:sp>
        <p:nvSpPr>
          <p:cNvPr id="17" name="Rounded Rectangle 16"/>
          <p:cNvSpPr/>
          <p:nvPr/>
        </p:nvSpPr>
        <p:spPr>
          <a:xfrm>
            <a:off x="9043220" y="2276856"/>
            <a:ext cx="1965960" cy="1938528"/>
          </a:xfrm>
          <a:prstGeom prst="roundRect">
            <a:avLst/>
          </a:prstGeom>
          <a:solidFill>
            <a:srgbClr val="181818"/>
          </a:solidFill>
          <a:ln w="10795">
            <a:solidFill>
              <a:srgbClr val="B8B8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153144" y="2405282"/>
            <a:ext cx="1636776" cy="329184"/>
          </a:xfrm>
          <a:prstGeom prst="rect">
            <a:avLst/>
          </a:prstGeom>
          <a:noFill/>
        </p:spPr>
        <p:txBody>
          <a:bodyPr wrap="none">
            <a:spAutoFit/>
          </a:bodyPr>
          <a:lstStyle/>
          <a:p>
            <a:pPr>
              <a:defRPr sz="1500" b="1">
                <a:solidFill>
                  <a:srgbClr val="FFDC00"/>
                </a:solidFill>
                <a:latin typeface="Arial"/>
              </a:defRPr>
            </a:pPr>
            <a:r>
              <a:rPr dirty="0"/>
              <a:t>Training only</a:t>
            </a:r>
          </a:p>
        </p:txBody>
      </p:sp>
      <p:sp>
        <p:nvSpPr>
          <p:cNvPr id="19" name="TextBox 18"/>
          <p:cNvSpPr txBox="1"/>
          <p:nvPr/>
        </p:nvSpPr>
        <p:spPr>
          <a:xfrm>
            <a:off x="9148649" y="2802636"/>
            <a:ext cx="1636776" cy="1252728"/>
          </a:xfrm>
          <a:prstGeom prst="rect">
            <a:avLst/>
          </a:prstGeom>
          <a:noFill/>
        </p:spPr>
        <p:txBody>
          <a:bodyPr wrap="square">
            <a:spAutoFit/>
          </a:bodyPr>
          <a:lstStyle/>
          <a:p>
            <a:pPr>
              <a:defRPr sz="1300">
                <a:solidFill>
                  <a:srgbClr val="F5F5F5"/>
                </a:solidFill>
                <a:latin typeface="Arial"/>
              </a:defRPr>
            </a:pPr>
            <a:r>
              <a:rPr dirty="0"/>
              <a:t>Some older aircraft will be moved out of operational service and used for training.</a:t>
            </a:r>
          </a:p>
        </p:txBody>
      </p:sp>
      <p:sp>
        <p:nvSpPr>
          <p:cNvPr id="20" name="Rounded Rectangle 19"/>
          <p:cNvSpPr/>
          <p:nvPr/>
        </p:nvSpPr>
        <p:spPr>
          <a:xfrm>
            <a:off x="640081" y="4681727"/>
            <a:ext cx="7550442" cy="1033273"/>
          </a:xfrm>
          <a:prstGeom prst="roundRect">
            <a:avLst/>
          </a:prstGeom>
          <a:solidFill>
            <a:srgbClr val="181818"/>
          </a:solidFill>
          <a:ln w="10795">
            <a:solidFill>
              <a:srgbClr val="B8B8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080008" y="4767893"/>
            <a:ext cx="1828800" cy="274320"/>
          </a:xfrm>
          <a:prstGeom prst="rect">
            <a:avLst/>
          </a:prstGeom>
          <a:noFill/>
        </p:spPr>
        <p:txBody>
          <a:bodyPr wrap="none" anchor="ctr">
            <a:spAutoFit/>
          </a:bodyPr>
          <a:lstStyle/>
          <a:p>
            <a:pPr>
              <a:defRPr sz="1450" b="1">
                <a:solidFill>
                  <a:srgbClr val="FFDC00"/>
                </a:solidFill>
                <a:latin typeface="Arial"/>
              </a:defRPr>
            </a:pPr>
            <a:r>
              <a:rPr dirty="0"/>
              <a:t>Why this matters</a:t>
            </a:r>
          </a:p>
        </p:txBody>
      </p:sp>
      <p:sp>
        <p:nvSpPr>
          <p:cNvPr id="22" name="TextBox 21"/>
          <p:cNvSpPr txBox="1"/>
          <p:nvPr/>
        </p:nvSpPr>
        <p:spPr>
          <a:xfrm>
            <a:off x="1066253" y="5074920"/>
            <a:ext cx="7014855" cy="507831"/>
          </a:xfrm>
          <a:prstGeom prst="rect">
            <a:avLst/>
          </a:prstGeom>
          <a:noFill/>
        </p:spPr>
        <p:txBody>
          <a:bodyPr wrap="square" anchor="ctr">
            <a:spAutoFit/>
          </a:bodyPr>
          <a:lstStyle/>
          <a:p>
            <a:pPr>
              <a:defRPr sz="1350" b="0">
                <a:solidFill>
                  <a:srgbClr val="FFFFFF"/>
                </a:solidFill>
                <a:latin typeface="Arial"/>
              </a:defRPr>
            </a:pPr>
            <a:r>
              <a:rPr dirty="0"/>
              <a:t>This directly addresses the gap between approved and possessed drone quantities. </a:t>
            </a:r>
            <a:endParaRPr lang="en-US" dirty="0"/>
          </a:p>
          <a:p>
            <a:pPr>
              <a:defRPr sz="1350" b="0">
                <a:solidFill>
                  <a:srgbClr val="FFFFFF"/>
                </a:solidFill>
                <a:latin typeface="Arial"/>
              </a:defRPr>
            </a:pPr>
            <a:r>
              <a:rPr dirty="0"/>
              <a:t>The review </a:t>
            </a:r>
            <a:r>
              <a:rPr lang="en-US" dirty="0"/>
              <a:t>identified older equipment that no longer match current needs.</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7472" y="6592824"/>
            <a:ext cx="1458733" cy="110287"/>
          </a:xfrm>
          <a:prstGeom prst="rect">
            <a:avLst/>
          </a:prstGeom>
          <a:noFill/>
        </p:spPr>
        <p:txBody>
          <a:bodyPr wrap="none" lIns="25400" tIns="12700" rIns="25400" bIns="12700">
            <a:spAutoFit/>
          </a:bodyPr>
          <a:lstStyle/>
          <a:p>
            <a:r>
              <a:rPr sz="550" b="0">
                <a:solidFill>
                  <a:srgbClr val="EBEBEB"/>
                </a:solidFill>
                <a:latin typeface="Arial" panose="020B0604020202020204" pitchFamily="34" charset="0"/>
                <a:cs typeface="Arial" panose="020B0604020202020204" pitchFamily="34" charset="0"/>
              </a:rPr>
              <a:t>2025–2026 Annual Military Equipment Report</a:t>
            </a:r>
          </a:p>
        </p:txBody>
      </p:sp>
      <p:sp>
        <p:nvSpPr>
          <p:cNvPr id="4" name="TextBox 3"/>
          <p:cNvSpPr txBox="1"/>
          <p:nvPr/>
        </p:nvSpPr>
        <p:spPr>
          <a:xfrm>
            <a:off x="3422038" y="713232"/>
            <a:ext cx="5347618" cy="425758"/>
          </a:xfrm>
          <a:prstGeom prst="rect">
            <a:avLst/>
          </a:prstGeom>
          <a:noFill/>
        </p:spPr>
        <p:txBody>
          <a:bodyPr wrap="none" lIns="25400" tIns="12700" rIns="25400" bIns="12700">
            <a:spAutoFit/>
          </a:bodyPr>
          <a:lstStyle/>
          <a:p>
            <a:pPr algn="ctr"/>
            <a:r>
              <a:rPr sz="2600" b="1" dirty="0">
                <a:solidFill>
                  <a:srgbClr val="FFD300"/>
                </a:solidFill>
                <a:latin typeface="Arial" panose="020B0604020202020204" pitchFamily="34" charset="0"/>
                <a:cs typeface="Arial" panose="020B0604020202020204" pitchFamily="34" charset="0"/>
              </a:rPr>
              <a:t>sUAS REDUCTION BREAKDOWN</a:t>
            </a:r>
          </a:p>
        </p:txBody>
      </p:sp>
      <p:sp>
        <p:nvSpPr>
          <p:cNvPr id="5" name="TextBox 4"/>
          <p:cNvSpPr txBox="1"/>
          <p:nvPr/>
        </p:nvSpPr>
        <p:spPr>
          <a:xfrm>
            <a:off x="3310128" y="1252728"/>
            <a:ext cx="5381281" cy="241092"/>
          </a:xfrm>
          <a:prstGeom prst="rect">
            <a:avLst/>
          </a:prstGeom>
          <a:noFill/>
        </p:spPr>
        <p:txBody>
          <a:bodyPr wrap="none" lIns="25400" tIns="12700" rIns="25400" bIns="12700">
            <a:spAutoFit/>
          </a:bodyPr>
          <a:lstStyle/>
          <a:p>
            <a:r>
              <a:rPr sz="1400" b="0" dirty="0">
                <a:solidFill>
                  <a:srgbClr val="EBEBEB"/>
                </a:solidFill>
                <a:latin typeface="Arial" panose="020B0604020202020204" pitchFamily="34" charset="0"/>
                <a:cs typeface="Arial" panose="020B0604020202020204" pitchFamily="34" charset="0"/>
              </a:rPr>
              <a:t>Recommended reductions to older or discontinued drone approvals</a:t>
            </a:r>
          </a:p>
        </p:txBody>
      </p:sp>
      <p:sp>
        <p:nvSpPr>
          <p:cNvPr id="7" name="Rounded Rectangle 6"/>
          <p:cNvSpPr/>
          <p:nvPr/>
        </p:nvSpPr>
        <p:spPr>
          <a:xfrm>
            <a:off x="594360" y="1572768"/>
            <a:ext cx="4983480" cy="3337560"/>
          </a:xfrm>
          <a:prstGeom prst="roundRect">
            <a:avLst/>
          </a:prstGeom>
          <a:solidFill>
            <a:srgbClr val="191919"/>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 name="Rounded Rectangle 7"/>
          <p:cNvSpPr/>
          <p:nvPr/>
        </p:nvSpPr>
        <p:spPr>
          <a:xfrm>
            <a:off x="5733288" y="1572768"/>
            <a:ext cx="4983480" cy="3337560"/>
          </a:xfrm>
          <a:prstGeom prst="roundRect">
            <a:avLst/>
          </a:prstGeom>
          <a:solidFill>
            <a:srgbClr val="191919"/>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TextBox 8"/>
          <p:cNvSpPr txBox="1"/>
          <p:nvPr/>
        </p:nvSpPr>
        <p:spPr>
          <a:xfrm>
            <a:off x="777240" y="1737360"/>
            <a:ext cx="873637" cy="187231"/>
          </a:xfrm>
          <a:prstGeom prst="rect">
            <a:avLst/>
          </a:prstGeom>
          <a:noFill/>
        </p:spPr>
        <p:txBody>
          <a:bodyPr wrap="none" lIns="25400" tIns="12700" rIns="25400" bIns="12700">
            <a:spAutoFit/>
          </a:bodyPr>
          <a:lstStyle/>
          <a:p>
            <a:r>
              <a:rPr sz="1050" b="1" dirty="0">
                <a:solidFill>
                  <a:srgbClr val="FFD300"/>
                </a:solidFill>
                <a:latin typeface="Arial" panose="020B0604020202020204" pitchFamily="34" charset="0"/>
                <a:cs typeface="Arial" panose="020B0604020202020204" pitchFamily="34" charset="0"/>
              </a:rPr>
              <a:t>Drone model</a:t>
            </a:r>
          </a:p>
        </p:txBody>
      </p:sp>
      <p:sp>
        <p:nvSpPr>
          <p:cNvPr id="10" name="TextBox 9"/>
          <p:cNvSpPr txBox="1"/>
          <p:nvPr/>
        </p:nvSpPr>
        <p:spPr>
          <a:xfrm>
            <a:off x="4686433" y="1737360"/>
            <a:ext cx="708527" cy="187231"/>
          </a:xfrm>
          <a:prstGeom prst="rect">
            <a:avLst/>
          </a:prstGeom>
          <a:noFill/>
        </p:spPr>
        <p:txBody>
          <a:bodyPr wrap="none" lIns="25400" tIns="12700" rIns="25400" bIns="12700">
            <a:spAutoFit/>
          </a:bodyPr>
          <a:lstStyle/>
          <a:p>
            <a:pPr algn="r"/>
            <a:r>
              <a:rPr sz="1050" b="1">
                <a:solidFill>
                  <a:srgbClr val="FFD300"/>
                </a:solidFill>
                <a:latin typeface="Arial" panose="020B0604020202020204" pitchFamily="34" charset="0"/>
                <a:cs typeface="Arial" panose="020B0604020202020204" pitchFamily="34" charset="0"/>
              </a:rPr>
              <a:t>Reduction</a:t>
            </a:r>
          </a:p>
        </p:txBody>
      </p:sp>
      <p:sp>
        <p:nvSpPr>
          <p:cNvPr id="11" name="TextBox 10"/>
          <p:cNvSpPr txBox="1"/>
          <p:nvPr/>
        </p:nvSpPr>
        <p:spPr>
          <a:xfrm>
            <a:off x="5916168" y="1737360"/>
            <a:ext cx="873637" cy="187231"/>
          </a:xfrm>
          <a:prstGeom prst="rect">
            <a:avLst/>
          </a:prstGeom>
          <a:noFill/>
        </p:spPr>
        <p:txBody>
          <a:bodyPr wrap="none" lIns="25400" tIns="12700" rIns="25400" bIns="12700">
            <a:spAutoFit/>
          </a:bodyPr>
          <a:lstStyle/>
          <a:p>
            <a:r>
              <a:rPr sz="1050" b="1">
                <a:solidFill>
                  <a:srgbClr val="FFD300"/>
                </a:solidFill>
                <a:latin typeface="Arial" panose="020B0604020202020204" pitchFamily="34" charset="0"/>
                <a:cs typeface="Arial" panose="020B0604020202020204" pitchFamily="34" charset="0"/>
              </a:rPr>
              <a:t>Drone model</a:t>
            </a:r>
          </a:p>
        </p:txBody>
      </p:sp>
      <p:sp>
        <p:nvSpPr>
          <p:cNvPr id="12" name="TextBox 11"/>
          <p:cNvSpPr txBox="1"/>
          <p:nvPr/>
        </p:nvSpPr>
        <p:spPr>
          <a:xfrm>
            <a:off x="9825361" y="1737360"/>
            <a:ext cx="708527" cy="187231"/>
          </a:xfrm>
          <a:prstGeom prst="rect">
            <a:avLst/>
          </a:prstGeom>
          <a:noFill/>
        </p:spPr>
        <p:txBody>
          <a:bodyPr wrap="none" lIns="25400" tIns="12700" rIns="25400" bIns="12700">
            <a:spAutoFit/>
          </a:bodyPr>
          <a:lstStyle/>
          <a:p>
            <a:pPr algn="r"/>
            <a:r>
              <a:rPr sz="1050" b="1">
                <a:solidFill>
                  <a:srgbClr val="FFD300"/>
                </a:solidFill>
                <a:latin typeface="Arial" panose="020B0604020202020204" pitchFamily="34" charset="0"/>
                <a:cs typeface="Arial" panose="020B0604020202020204" pitchFamily="34" charset="0"/>
              </a:rPr>
              <a:t>Reduction</a:t>
            </a:r>
          </a:p>
        </p:txBody>
      </p:sp>
      <p:sp>
        <p:nvSpPr>
          <p:cNvPr id="13" name="Rectangle 12"/>
          <p:cNvSpPr/>
          <p:nvPr/>
        </p:nvSpPr>
        <p:spPr>
          <a:xfrm>
            <a:off x="777240" y="2002536"/>
            <a:ext cx="4617720" cy="276351"/>
          </a:xfrm>
          <a:prstGeom prst="rect">
            <a:avLst/>
          </a:prstGeom>
          <a:solidFill>
            <a:srgbClr val="1E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4" name="TextBox 13"/>
          <p:cNvSpPr txBox="1"/>
          <p:nvPr/>
        </p:nvSpPr>
        <p:spPr>
          <a:xfrm>
            <a:off x="850392" y="2029968"/>
            <a:ext cx="913712" cy="191847"/>
          </a:xfrm>
          <a:prstGeom prst="rect">
            <a:avLst/>
          </a:prstGeom>
          <a:noFill/>
        </p:spPr>
        <p:txBody>
          <a:bodyPr wrap="none" lIns="25400" tIns="12700" rIns="25400" bIns="12700">
            <a:spAutoFit/>
          </a:bodyPr>
          <a:lstStyle/>
          <a:p>
            <a:r>
              <a:rPr sz="1080" b="0">
                <a:solidFill>
                  <a:srgbClr val="EBEBEB"/>
                </a:solidFill>
                <a:latin typeface="Arial" panose="020B0604020202020204" pitchFamily="34" charset="0"/>
                <a:cs typeface="Arial" panose="020B0604020202020204" pitchFamily="34" charset="0"/>
              </a:rPr>
              <a:t>Brinc Lemur 2</a:t>
            </a:r>
          </a:p>
        </p:txBody>
      </p:sp>
      <p:sp>
        <p:nvSpPr>
          <p:cNvPr id="15" name="TextBox 14"/>
          <p:cNvSpPr txBox="1"/>
          <p:nvPr/>
        </p:nvSpPr>
        <p:spPr>
          <a:xfrm>
            <a:off x="4994140" y="2029968"/>
            <a:ext cx="309379" cy="207236"/>
          </a:xfrm>
          <a:prstGeom prst="rect">
            <a:avLst/>
          </a:prstGeom>
          <a:noFill/>
        </p:spPr>
        <p:txBody>
          <a:bodyPr wrap="none" lIns="25400" tIns="12700" rIns="25400" bIns="12700">
            <a:spAutoFit/>
          </a:bodyPr>
          <a:lstStyle/>
          <a:p>
            <a:pPr algn="r"/>
            <a:r>
              <a:rPr sz="1180" b="1">
                <a:solidFill>
                  <a:srgbClr val="FFD300"/>
                </a:solidFill>
                <a:latin typeface="Arial" panose="020B0604020202020204" pitchFamily="34" charset="0"/>
                <a:cs typeface="Arial" panose="020B0604020202020204" pitchFamily="34" charset="0"/>
              </a:rPr>
              <a:t>−12</a:t>
            </a:r>
          </a:p>
        </p:txBody>
      </p:sp>
      <p:sp>
        <p:nvSpPr>
          <p:cNvPr id="16" name="TextBox 15"/>
          <p:cNvSpPr txBox="1"/>
          <p:nvPr/>
        </p:nvSpPr>
        <p:spPr>
          <a:xfrm>
            <a:off x="850392" y="2324608"/>
            <a:ext cx="1227900" cy="191847"/>
          </a:xfrm>
          <a:prstGeom prst="rect">
            <a:avLst/>
          </a:prstGeom>
          <a:noFill/>
        </p:spPr>
        <p:txBody>
          <a:bodyPr wrap="none" lIns="25400" tIns="12700" rIns="25400" bIns="12700">
            <a:spAutoFit/>
          </a:bodyPr>
          <a:lstStyle/>
          <a:p>
            <a:r>
              <a:rPr sz="1080" b="0" dirty="0">
                <a:solidFill>
                  <a:srgbClr val="EBEBEB"/>
                </a:solidFill>
                <a:latin typeface="Arial" panose="020B0604020202020204" pitchFamily="34" charset="0"/>
                <a:cs typeface="Arial" panose="020B0604020202020204" pitchFamily="34" charset="0"/>
              </a:rPr>
              <a:t>DJI </a:t>
            </a:r>
            <a:r>
              <a:rPr sz="1080" b="0" dirty="0" err="1">
                <a:solidFill>
                  <a:srgbClr val="EBEBEB"/>
                </a:solidFill>
                <a:latin typeface="Arial" panose="020B0604020202020204" pitchFamily="34" charset="0"/>
                <a:cs typeface="Arial" panose="020B0604020202020204" pitchFamily="34" charset="0"/>
              </a:rPr>
              <a:t>Matrice</a:t>
            </a:r>
            <a:r>
              <a:rPr sz="1080" b="0" dirty="0">
                <a:solidFill>
                  <a:srgbClr val="EBEBEB"/>
                </a:solidFill>
                <a:latin typeface="Arial" panose="020B0604020202020204" pitchFamily="34" charset="0"/>
                <a:cs typeface="Arial" panose="020B0604020202020204" pitchFamily="34" charset="0"/>
              </a:rPr>
              <a:t> 210 V2</a:t>
            </a:r>
          </a:p>
        </p:txBody>
      </p:sp>
      <p:sp>
        <p:nvSpPr>
          <p:cNvPr id="17" name="TextBox 16"/>
          <p:cNvSpPr txBox="1"/>
          <p:nvPr/>
        </p:nvSpPr>
        <p:spPr>
          <a:xfrm>
            <a:off x="5079099" y="2324608"/>
            <a:ext cx="224420" cy="207236"/>
          </a:xfrm>
          <a:prstGeom prst="rect">
            <a:avLst/>
          </a:prstGeom>
          <a:noFill/>
        </p:spPr>
        <p:txBody>
          <a:bodyPr wrap="none" lIns="25400" tIns="12700" rIns="25400" bIns="12700">
            <a:spAutoFit/>
          </a:bodyPr>
          <a:lstStyle/>
          <a:p>
            <a:pPr algn="r"/>
            <a:r>
              <a:rPr sz="1180" b="1">
                <a:solidFill>
                  <a:srgbClr val="FFD300"/>
                </a:solidFill>
                <a:latin typeface="Arial" panose="020B0604020202020204" pitchFamily="34" charset="0"/>
                <a:cs typeface="Arial" panose="020B0604020202020204" pitchFamily="34" charset="0"/>
              </a:rPr>
              <a:t>−1</a:t>
            </a:r>
          </a:p>
        </p:txBody>
      </p:sp>
      <p:sp>
        <p:nvSpPr>
          <p:cNvPr id="18" name="Rectangle 17"/>
          <p:cNvSpPr/>
          <p:nvPr/>
        </p:nvSpPr>
        <p:spPr>
          <a:xfrm>
            <a:off x="777240" y="2591816"/>
            <a:ext cx="4617720" cy="276351"/>
          </a:xfrm>
          <a:prstGeom prst="rect">
            <a:avLst/>
          </a:prstGeom>
          <a:solidFill>
            <a:srgbClr val="1E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9" name="TextBox 18"/>
          <p:cNvSpPr txBox="1"/>
          <p:nvPr/>
        </p:nvSpPr>
        <p:spPr>
          <a:xfrm>
            <a:off x="850392" y="2619248"/>
            <a:ext cx="1543692" cy="191847"/>
          </a:xfrm>
          <a:prstGeom prst="rect">
            <a:avLst/>
          </a:prstGeom>
          <a:noFill/>
        </p:spPr>
        <p:txBody>
          <a:bodyPr wrap="none" lIns="25400" tIns="12700" rIns="25400" bIns="12700">
            <a:spAutoFit/>
          </a:bodyPr>
          <a:lstStyle/>
          <a:p>
            <a:r>
              <a:rPr sz="1080" b="0">
                <a:solidFill>
                  <a:srgbClr val="EBEBEB"/>
                </a:solidFill>
                <a:latin typeface="Arial" panose="020B0604020202020204" pitchFamily="34" charset="0"/>
                <a:cs typeface="Arial" panose="020B0604020202020204" pitchFamily="34" charset="0"/>
              </a:rPr>
              <a:t>DJI Matrice 210 V2 RTK</a:t>
            </a:r>
          </a:p>
        </p:txBody>
      </p:sp>
      <p:sp>
        <p:nvSpPr>
          <p:cNvPr id="20" name="TextBox 19"/>
          <p:cNvSpPr txBox="1"/>
          <p:nvPr/>
        </p:nvSpPr>
        <p:spPr>
          <a:xfrm>
            <a:off x="5079099" y="2619248"/>
            <a:ext cx="224420" cy="207236"/>
          </a:xfrm>
          <a:prstGeom prst="rect">
            <a:avLst/>
          </a:prstGeom>
          <a:noFill/>
        </p:spPr>
        <p:txBody>
          <a:bodyPr wrap="none" lIns="25400" tIns="12700" rIns="25400" bIns="12700">
            <a:spAutoFit/>
          </a:bodyPr>
          <a:lstStyle/>
          <a:p>
            <a:pPr algn="r"/>
            <a:r>
              <a:rPr sz="1180" b="1">
                <a:solidFill>
                  <a:srgbClr val="FFD300"/>
                </a:solidFill>
                <a:latin typeface="Arial" panose="020B0604020202020204" pitchFamily="34" charset="0"/>
                <a:cs typeface="Arial" panose="020B0604020202020204" pitchFamily="34" charset="0"/>
              </a:rPr>
              <a:t>−1</a:t>
            </a:r>
          </a:p>
        </p:txBody>
      </p:sp>
      <p:sp>
        <p:nvSpPr>
          <p:cNvPr id="21" name="TextBox 20"/>
          <p:cNvSpPr txBox="1"/>
          <p:nvPr/>
        </p:nvSpPr>
        <p:spPr>
          <a:xfrm>
            <a:off x="850392" y="2913888"/>
            <a:ext cx="1049967" cy="191847"/>
          </a:xfrm>
          <a:prstGeom prst="rect">
            <a:avLst/>
          </a:prstGeom>
          <a:noFill/>
        </p:spPr>
        <p:txBody>
          <a:bodyPr wrap="none" lIns="25400" tIns="12700" rIns="25400" bIns="12700">
            <a:spAutoFit/>
          </a:bodyPr>
          <a:lstStyle/>
          <a:p>
            <a:r>
              <a:rPr sz="1080" b="0">
                <a:solidFill>
                  <a:srgbClr val="EBEBEB"/>
                </a:solidFill>
                <a:latin typeface="Arial" panose="020B0604020202020204" pitchFamily="34" charset="0"/>
                <a:cs typeface="Arial" panose="020B0604020202020204" pitchFamily="34" charset="0"/>
              </a:rPr>
              <a:t>DJI Matrice 3TD</a:t>
            </a:r>
          </a:p>
        </p:txBody>
      </p:sp>
      <p:sp>
        <p:nvSpPr>
          <p:cNvPr id="22" name="TextBox 21"/>
          <p:cNvSpPr txBox="1"/>
          <p:nvPr/>
        </p:nvSpPr>
        <p:spPr>
          <a:xfrm>
            <a:off x="5079099" y="2913888"/>
            <a:ext cx="224420" cy="207236"/>
          </a:xfrm>
          <a:prstGeom prst="rect">
            <a:avLst/>
          </a:prstGeom>
          <a:noFill/>
        </p:spPr>
        <p:txBody>
          <a:bodyPr wrap="none" lIns="25400" tIns="12700" rIns="25400" bIns="12700">
            <a:spAutoFit/>
          </a:bodyPr>
          <a:lstStyle/>
          <a:p>
            <a:pPr algn="r"/>
            <a:r>
              <a:rPr sz="1180" b="1">
                <a:solidFill>
                  <a:srgbClr val="FFD300"/>
                </a:solidFill>
                <a:latin typeface="Arial" panose="020B0604020202020204" pitchFamily="34" charset="0"/>
                <a:cs typeface="Arial" panose="020B0604020202020204" pitchFamily="34" charset="0"/>
              </a:rPr>
              <a:t>−8</a:t>
            </a:r>
          </a:p>
        </p:txBody>
      </p:sp>
      <p:sp>
        <p:nvSpPr>
          <p:cNvPr id="23" name="Rectangle 22"/>
          <p:cNvSpPr/>
          <p:nvPr/>
        </p:nvSpPr>
        <p:spPr>
          <a:xfrm>
            <a:off x="777240" y="3181096"/>
            <a:ext cx="4617720" cy="276351"/>
          </a:xfrm>
          <a:prstGeom prst="rect">
            <a:avLst/>
          </a:prstGeom>
          <a:solidFill>
            <a:srgbClr val="1E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4" name="TextBox 23"/>
          <p:cNvSpPr txBox="1"/>
          <p:nvPr/>
        </p:nvSpPr>
        <p:spPr>
          <a:xfrm>
            <a:off x="850392" y="3208528"/>
            <a:ext cx="1835439" cy="191847"/>
          </a:xfrm>
          <a:prstGeom prst="rect">
            <a:avLst/>
          </a:prstGeom>
          <a:noFill/>
        </p:spPr>
        <p:txBody>
          <a:bodyPr wrap="none" lIns="25400" tIns="12700" rIns="25400" bIns="12700">
            <a:spAutoFit/>
          </a:bodyPr>
          <a:lstStyle/>
          <a:p>
            <a:r>
              <a:rPr sz="1080" b="0">
                <a:solidFill>
                  <a:srgbClr val="EBEBEB"/>
                </a:solidFill>
                <a:latin typeface="Arial" panose="020B0604020202020204" pitchFamily="34" charset="0"/>
                <a:cs typeface="Arial" panose="020B0604020202020204" pitchFamily="34" charset="0"/>
              </a:rPr>
              <a:t>DJI Mavic 2 Enterprise Zoom</a:t>
            </a:r>
          </a:p>
        </p:txBody>
      </p:sp>
      <p:sp>
        <p:nvSpPr>
          <p:cNvPr id="25" name="TextBox 24"/>
          <p:cNvSpPr txBox="1"/>
          <p:nvPr/>
        </p:nvSpPr>
        <p:spPr>
          <a:xfrm>
            <a:off x="4994140" y="3208528"/>
            <a:ext cx="309379" cy="207236"/>
          </a:xfrm>
          <a:prstGeom prst="rect">
            <a:avLst/>
          </a:prstGeom>
          <a:noFill/>
        </p:spPr>
        <p:txBody>
          <a:bodyPr wrap="none" lIns="25400" tIns="12700" rIns="25400" bIns="12700">
            <a:spAutoFit/>
          </a:bodyPr>
          <a:lstStyle/>
          <a:p>
            <a:pPr algn="r"/>
            <a:r>
              <a:rPr sz="1180" b="1">
                <a:solidFill>
                  <a:srgbClr val="FFD300"/>
                </a:solidFill>
                <a:latin typeface="Arial" panose="020B0604020202020204" pitchFamily="34" charset="0"/>
                <a:cs typeface="Arial" panose="020B0604020202020204" pitchFamily="34" charset="0"/>
              </a:rPr>
              <a:t>−17</a:t>
            </a:r>
          </a:p>
        </p:txBody>
      </p:sp>
      <p:sp>
        <p:nvSpPr>
          <p:cNvPr id="26" name="TextBox 25"/>
          <p:cNvSpPr txBox="1"/>
          <p:nvPr/>
        </p:nvSpPr>
        <p:spPr>
          <a:xfrm>
            <a:off x="850392" y="3503168"/>
            <a:ext cx="1442703" cy="191847"/>
          </a:xfrm>
          <a:prstGeom prst="rect">
            <a:avLst/>
          </a:prstGeom>
          <a:noFill/>
        </p:spPr>
        <p:txBody>
          <a:bodyPr wrap="none" lIns="25400" tIns="12700" rIns="25400" bIns="12700">
            <a:spAutoFit/>
          </a:bodyPr>
          <a:lstStyle/>
          <a:p>
            <a:r>
              <a:rPr sz="1080" b="0" dirty="0">
                <a:solidFill>
                  <a:srgbClr val="EBEBEB"/>
                </a:solidFill>
                <a:latin typeface="Arial" panose="020B0604020202020204" pitchFamily="34" charset="0"/>
                <a:cs typeface="Arial" panose="020B0604020202020204" pitchFamily="34" charset="0"/>
              </a:rPr>
              <a:t>DJI Mavic 3 Enterprise</a:t>
            </a:r>
          </a:p>
        </p:txBody>
      </p:sp>
      <p:sp>
        <p:nvSpPr>
          <p:cNvPr id="27" name="TextBox 26"/>
          <p:cNvSpPr txBox="1"/>
          <p:nvPr/>
        </p:nvSpPr>
        <p:spPr>
          <a:xfrm>
            <a:off x="5079099" y="3503168"/>
            <a:ext cx="224420" cy="207236"/>
          </a:xfrm>
          <a:prstGeom prst="rect">
            <a:avLst/>
          </a:prstGeom>
          <a:noFill/>
        </p:spPr>
        <p:txBody>
          <a:bodyPr wrap="none" lIns="25400" tIns="12700" rIns="25400" bIns="12700">
            <a:spAutoFit/>
          </a:bodyPr>
          <a:lstStyle/>
          <a:p>
            <a:pPr algn="r"/>
            <a:r>
              <a:rPr sz="1180" b="1">
                <a:solidFill>
                  <a:srgbClr val="FFD300"/>
                </a:solidFill>
                <a:latin typeface="Arial" panose="020B0604020202020204" pitchFamily="34" charset="0"/>
                <a:cs typeface="Arial" panose="020B0604020202020204" pitchFamily="34" charset="0"/>
              </a:rPr>
              <a:t>−9</a:t>
            </a:r>
          </a:p>
        </p:txBody>
      </p:sp>
      <p:sp>
        <p:nvSpPr>
          <p:cNvPr id="28" name="Rectangle 27"/>
          <p:cNvSpPr/>
          <p:nvPr/>
        </p:nvSpPr>
        <p:spPr>
          <a:xfrm>
            <a:off x="777240" y="3770375"/>
            <a:ext cx="4617720" cy="276351"/>
          </a:xfrm>
          <a:prstGeom prst="rect">
            <a:avLst/>
          </a:prstGeom>
          <a:solidFill>
            <a:srgbClr val="1E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9" name="TextBox 28"/>
          <p:cNvSpPr txBox="1"/>
          <p:nvPr/>
        </p:nvSpPr>
        <p:spPr>
          <a:xfrm>
            <a:off x="850392" y="3797808"/>
            <a:ext cx="549831" cy="191847"/>
          </a:xfrm>
          <a:prstGeom prst="rect">
            <a:avLst/>
          </a:prstGeom>
          <a:noFill/>
        </p:spPr>
        <p:txBody>
          <a:bodyPr wrap="none" lIns="25400" tIns="12700" rIns="25400" bIns="12700">
            <a:spAutoFit/>
          </a:bodyPr>
          <a:lstStyle/>
          <a:p>
            <a:r>
              <a:rPr sz="1080" b="0">
                <a:solidFill>
                  <a:srgbClr val="EBEBEB"/>
                </a:solidFill>
                <a:latin typeface="Arial" panose="020B0604020202020204" pitchFamily="34" charset="0"/>
                <a:cs typeface="Arial" panose="020B0604020202020204" pitchFamily="34" charset="0"/>
              </a:rPr>
              <a:t>DJI Mini</a:t>
            </a:r>
          </a:p>
        </p:txBody>
      </p:sp>
      <p:sp>
        <p:nvSpPr>
          <p:cNvPr id="30" name="TextBox 29"/>
          <p:cNvSpPr txBox="1"/>
          <p:nvPr/>
        </p:nvSpPr>
        <p:spPr>
          <a:xfrm>
            <a:off x="5079099" y="3797808"/>
            <a:ext cx="224420" cy="207236"/>
          </a:xfrm>
          <a:prstGeom prst="rect">
            <a:avLst/>
          </a:prstGeom>
          <a:noFill/>
        </p:spPr>
        <p:txBody>
          <a:bodyPr wrap="none" lIns="25400" tIns="12700" rIns="25400" bIns="12700">
            <a:spAutoFit/>
          </a:bodyPr>
          <a:lstStyle/>
          <a:p>
            <a:pPr algn="r"/>
            <a:r>
              <a:rPr sz="1180" b="1">
                <a:solidFill>
                  <a:srgbClr val="FFD300"/>
                </a:solidFill>
                <a:latin typeface="Arial" panose="020B0604020202020204" pitchFamily="34" charset="0"/>
                <a:cs typeface="Arial" panose="020B0604020202020204" pitchFamily="34" charset="0"/>
              </a:rPr>
              <a:t>−9</a:t>
            </a:r>
          </a:p>
        </p:txBody>
      </p:sp>
      <p:sp>
        <p:nvSpPr>
          <p:cNvPr id="31" name="TextBox 30"/>
          <p:cNvSpPr txBox="1"/>
          <p:nvPr/>
        </p:nvSpPr>
        <p:spPr>
          <a:xfrm>
            <a:off x="850392" y="4092448"/>
            <a:ext cx="665247" cy="191847"/>
          </a:xfrm>
          <a:prstGeom prst="rect">
            <a:avLst/>
          </a:prstGeom>
          <a:noFill/>
        </p:spPr>
        <p:txBody>
          <a:bodyPr wrap="none" lIns="25400" tIns="12700" rIns="25400" bIns="12700">
            <a:spAutoFit/>
          </a:bodyPr>
          <a:lstStyle/>
          <a:p>
            <a:r>
              <a:rPr sz="1080" b="0">
                <a:solidFill>
                  <a:srgbClr val="EBEBEB"/>
                </a:solidFill>
                <a:latin typeface="Arial" panose="020B0604020202020204" pitchFamily="34" charset="0"/>
                <a:cs typeface="Arial" panose="020B0604020202020204" pitchFamily="34" charset="0"/>
              </a:rPr>
              <a:t>DJI Mini 2</a:t>
            </a:r>
          </a:p>
        </p:txBody>
      </p:sp>
      <p:sp>
        <p:nvSpPr>
          <p:cNvPr id="32" name="TextBox 31"/>
          <p:cNvSpPr txBox="1"/>
          <p:nvPr/>
        </p:nvSpPr>
        <p:spPr>
          <a:xfrm>
            <a:off x="4994140" y="4092448"/>
            <a:ext cx="309379" cy="207236"/>
          </a:xfrm>
          <a:prstGeom prst="rect">
            <a:avLst/>
          </a:prstGeom>
          <a:noFill/>
        </p:spPr>
        <p:txBody>
          <a:bodyPr wrap="none" lIns="25400" tIns="12700" rIns="25400" bIns="12700">
            <a:spAutoFit/>
          </a:bodyPr>
          <a:lstStyle/>
          <a:p>
            <a:pPr algn="r"/>
            <a:r>
              <a:rPr sz="1180" b="1">
                <a:solidFill>
                  <a:srgbClr val="FFD300"/>
                </a:solidFill>
                <a:latin typeface="Arial" panose="020B0604020202020204" pitchFamily="34" charset="0"/>
                <a:cs typeface="Arial" panose="020B0604020202020204" pitchFamily="34" charset="0"/>
              </a:rPr>
              <a:t>−13</a:t>
            </a:r>
          </a:p>
        </p:txBody>
      </p:sp>
      <p:sp>
        <p:nvSpPr>
          <p:cNvPr id="33" name="Rectangle 32"/>
          <p:cNvSpPr/>
          <p:nvPr/>
        </p:nvSpPr>
        <p:spPr>
          <a:xfrm>
            <a:off x="777240" y="4359655"/>
            <a:ext cx="4617720" cy="276351"/>
          </a:xfrm>
          <a:prstGeom prst="rect">
            <a:avLst/>
          </a:prstGeom>
          <a:solidFill>
            <a:srgbClr val="1E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4" name="TextBox 33"/>
          <p:cNvSpPr txBox="1"/>
          <p:nvPr/>
        </p:nvSpPr>
        <p:spPr>
          <a:xfrm>
            <a:off x="850392" y="4387087"/>
            <a:ext cx="665247" cy="191847"/>
          </a:xfrm>
          <a:prstGeom prst="rect">
            <a:avLst/>
          </a:prstGeom>
          <a:noFill/>
        </p:spPr>
        <p:txBody>
          <a:bodyPr wrap="none" lIns="25400" tIns="12700" rIns="25400" bIns="12700">
            <a:spAutoFit/>
          </a:bodyPr>
          <a:lstStyle/>
          <a:p>
            <a:r>
              <a:rPr sz="1080" b="0">
                <a:solidFill>
                  <a:srgbClr val="EBEBEB"/>
                </a:solidFill>
                <a:latin typeface="Arial" panose="020B0604020202020204" pitchFamily="34" charset="0"/>
                <a:cs typeface="Arial" panose="020B0604020202020204" pitchFamily="34" charset="0"/>
              </a:rPr>
              <a:t>DJI Mini 3</a:t>
            </a:r>
          </a:p>
        </p:txBody>
      </p:sp>
      <p:sp>
        <p:nvSpPr>
          <p:cNvPr id="35" name="TextBox 34"/>
          <p:cNvSpPr txBox="1"/>
          <p:nvPr/>
        </p:nvSpPr>
        <p:spPr>
          <a:xfrm>
            <a:off x="4994140" y="4387087"/>
            <a:ext cx="309379" cy="207236"/>
          </a:xfrm>
          <a:prstGeom prst="rect">
            <a:avLst/>
          </a:prstGeom>
          <a:noFill/>
        </p:spPr>
        <p:txBody>
          <a:bodyPr wrap="none" lIns="25400" tIns="12700" rIns="25400" bIns="12700">
            <a:spAutoFit/>
          </a:bodyPr>
          <a:lstStyle/>
          <a:p>
            <a:pPr algn="r"/>
            <a:r>
              <a:rPr sz="1180" b="1">
                <a:solidFill>
                  <a:srgbClr val="FFD300"/>
                </a:solidFill>
                <a:latin typeface="Arial" panose="020B0604020202020204" pitchFamily="34" charset="0"/>
                <a:cs typeface="Arial" panose="020B0604020202020204" pitchFamily="34" charset="0"/>
              </a:rPr>
              <a:t>−17</a:t>
            </a:r>
          </a:p>
        </p:txBody>
      </p:sp>
      <p:sp>
        <p:nvSpPr>
          <p:cNvPr id="36" name="Rectangle 35"/>
          <p:cNvSpPr/>
          <p:nvPr/>
        </p:nvSpPr>
        <p:spPr>
          <a:xfrm>
            <a:off x="5916168" y="2002536"/>
            <a:ext cx="4617720" cy="276351"/>
          </a:xfrm>
          <a:prstGeom prst="rect">
            <a:avLst/>
          </a:prstGeom>
          <a:solidFill>
            <a:srgbClr val="1E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7" name="TextBox 36"/>
          <p:cNvSpPr txBox="1"/>
          <p:nvPr/>
        </p:nvSpPr>
        <p:spPr>
          <a:xfrm>
            <a:off x="5989320" y="2029968"/>
            <a:ext cx="2059859" cy="188770"/>
          </a:xfrm>
          <a:prstGeom prst="rect">
            <a:avLst/>
          </a:prstGeom>
          <a:noFill/>
        </p:spPr>
        <p:txBody>
          <a:bodyPr wrap="none" lIns="25400" tIns="12700" rIns="25400" bIns="12700">
            <a:spAutoFit/>
          </a:bodyPr>
          <a:lstStyle/>
          <a:p>
            <a:r>
              <a:rPr sz="1060" b="0">
                <a:solidFill>
                  <a:srgbClr val="EBEBEB"/>
                </a:solidFill>
                <a:latin typeface="Arial" panose="020B0604020202020204" pitchFamily="34" charset="0"/>
                <a:cs typeface="Arial" panose="020B0604020202020204" pitchFamily="34" charset="0"/>
              </a:rPr>
              <a:t>DJI Mavic 2 Enterprise Advanced</a:t>
            </a:r>
          </a:p>
        </p:txBody>
      </p:sp>
      <p:sp>
        <p:nvSpPr>
          <p:cNvPr id="38" name="TextBox 37"/>
          <p:cNvSpPr txBox="1"/>
          <p:nvPr/>
        </p:nvSpPr>
        <p:spPr>
          <a:xfrm>
            <a:off x="10137877" y="2029968"/>
            <a:ext cx="304571" cy="204158"/>
          </a:xfrm>
          <a:prstGeom prst="rect">
            <a:avLst/>
          </a:prstGeom>
          <a:noFill/>
        </p:spPr>
        <p:txBody>
          <a:bodyPr wrap="none" lIns="25400" tIns="12700" rIns="25400" bIns="12700">
            <a:spAutoFit/>
          </a:bodyPr>
          <a:lstStyle/>
          <a:p>
            <a:pPr algn="r"/>
            <a:r>
              <a:rPr sz="1160" b="1">
                <a:solidFill>
                  <a:srgbClr val="FFD300"/>
                </a:solidFill>
                <a:latin typeface="Arial" panose="020B0604020202020204" pitchFamily="34" charset="0"/>
                <a:cs typeface="Arial" panose="020B0604020202020204" pitchFamily="34" charset="0"/>
              </a:rPr>
              <a:t>−13</a:t>
            </a:r>
          </a:p>
        </p:txBody>
      </p:sp>
      <p:sp>
        <p:nvSpPr>
          <p:cNvPr id="39" name="TextBox 38"/>
          <p:cNvSpPr txBox="1"/>
          <p:nvPr/>
        </p:nvSpPr>
        <p:spPr>
          <a:xfrm>
            <a:off x="5989320" y="2324608"/>
            <a:ext cx="1622239" cy="188770"/>
          </a:xfrm>
          <a:prstGeom prst="rect">
            <a:avLst/>
          </a:prstGeom>
          <a:noFill/>
        </p:spPr>
        <p:txBody>
          <a:bodyPr wrap="none" lIns="25400" tIns="12700" rIns="25400" bIns="12700">
            <a:spAutoFit/>
          </a:bodyPr>
          <a:lstStyle/>
          <a:p>
            <a:r>
              <a:rPr sz="1060" b="0">
                <a:solidFill>
                  <a:srgbClr val="EBEBEB"/>
                </a:solidFill>
                <a:latin typeface="Arial" panose="020B0604020202020204" pitchFamily="34" charset="0"/>
                <a:cs typeface="Arial" panose="020B0604020202020204" pitchFamily="34" charset="0"/>
              </a:rPr>
              <a:t>DJI Mavic Enterprise Dual</a:t>
            </a:r>
          </a:p>
        </p:txBody>
      </p:sp>
      <p:sp>
        <p:nvSpPr>
          <p:cNvPr id="40" name="TextBox 39"/>
          <p:cNvSpPr txBox="1"/>
          <p:nvPr/>
        </p:nvSpPr>
        <p:spPr>
          <a:xfrm>
            <a:off x="10137877" y="2324608"/>
            <a:ext cx="304571" cy="204158"/>
          </a:xfrm>
          <a:prstGeom prst="rect">
            <a:avLst/>
          </a:prstGeom>
          <a:noFill/>
        </p:spPr>
        <p:txBody>
          <a:bodyPr wrap="none" lIns="25400" tIns="12700" rIns="25400" bIns="12700">
            <a:spAutoFit/>
          </a:bodyPr>
          <a:lstStyle/>
          <a:p>
            <a:pPr algn="r"/>
            <a:r>
              <a:rPr sz="1160" b="1">
                <a:solidFill>
                  <a:srgbClr val="FFD300"/>
                </a:solidFill>
                <a:latin typeface="Arial" panose="020B0604020202020204" pitchFamily="34" charset="0"/>
                <a:cs typeface="Arial" panose="020B0604020202020204" pitchFamily="34" charset="0"/>
              </a:rPr>
              <a:t>−13</a:t>
            </a:r>
          </a:p>
        </p:txBody>
      </p:sp>
      <p:sp>
        <p:nvSpPr>
          <p:cNvPr id="41" name="Rectangle 40"/>
          <p:cNvSpPr/>
          <p:nvPr/>
        </p:nvSpPr>
        <p:spPr>
          <a:xfrm>
            <a:off x="5916168" y="2591816"/>
            <a:ext cx="4617720" cy="276351"/>
          </a:xfrm>
          <a:prstGeom prst="rect">
            <a:avLst/>
          </a:prstGeom>
          <a:solidFill>
            <a:srgbClr val="1E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2" name="TextBox 41"/>
          <p:cNvSpPr txBox="1"/>
          <p:nvPr/>
        </p:nvSpPr>
        <p:spPr>
          <a:xfrm>
            <a:off x="5989320" y="2619248"/>
            <a:ext cx="1580561" cy="188770"/>
          </a:xfrm>
          <a:prstGeom prst="rect">
            <a:avLst/>
          </a:prstGeom>
          <a:noFill/>
        </p:spPr>
        <p:txBody>
          <a:bodyPr wrap="none" lIns="25400" tIns="12700" rIns="25400" bIns="12700">
            <a:spAutoFit/>
          </a:bodyPr>
          <a:lstStyle/>
          <a:p>
            <a:r>
              <a:rPr sz="1060" b="0">
                <a:solidFill>
                  <a:srgbClr val="EBEBEB"/>
                </a:solidFill>
                <a:latin typeface="Arial" panose="020B0604020202020204" pitchFamily="34" charset="0"/>
                <a:cs typeface="Arial" panose="020B0604020202020204" pitchFamily="34" charset="0"/>
              </a:rPr>
              <a:t>DJI Mavic 2 Pro Platinum</a:t>
            </a:r>
          </a:p>
        </p:txBody>
      </p:sp>
      <p:sp>
        <p:nvSpPr>
          <p:cNvPr id="43" name="TextBox 42"/>
          <p:cNvSpPr txBox="1"/>
          <p:nvPr/>
        </p:nvSpPr>
        <p:spPr>
          <a:xfrm>
            <a:off x="10221234" y="2619248"/>
            <a:ext cx="221214" cy="204158"/>
          </a:xfrm>
          <a:prstGeom prst="rect">
            <a:avLst/>
          </a:prstGeom>
          <a:noFill/>
        </p:spPr>
        <p:txBody>
          <a:bodyPr wrap="none" lIns="25400" tIns="12700" rIns="25400" bIns="12700">
            <a:spAutoFit/>
          </a:bodyPr>
          <a:lstStyle/>
          <a:p>
            <a:pPr algn="r"/>
            <a:r>
              <a:rPr sz="1160" b="1">
                <a:solidFill>
                  <a:srgbClr val="FFD300"/>
                </a:solidFill>
                <a:latin typeface="Arial" panose="020B0604020202020204" pitchFamily="34" charset="0"/>
                <a:cs typeface="Arial" panose="020B0604020202020204" pitchFamily="34" charset="0"/>
              </a:rPr>
              <a:t>−1</a:t>
            </a:r>
          </a:p>
        </p:txBody>
      </p:sp>
      <p:sp>
        <p:nvSpPr>
          <p:cNvPr id="44" name="TextBox 43"/>
          <p:cNvSpPr txBox="1"/>
          <p:nvPr/>
        </p:nvSpPr>
        <p:spPr>
          <a:xfrm>
            <a:off x="5989320" y="2913888"/>
            <a:ext cx="657231" cy="188770"/>
          </a:xfrm>
          <a:prstGeom prst="rect">
            <a:avLst/>
          </a:prstGeom>
          <a:noFill/>
        </p:spPr>
        <p:txBody>
          <a:bodyPr wrap="none" lIns="25400" tIns="12700" rIns="25400" bIns="12700">
            <a:spAutoFit/>
          </a:bodyPr>
          <a:lstStyle/>
          <a:p>
            <a:r>
              <a:rPr sz="1060" b="0">
                <a:solidFill>
                  <a:srgbClr val="EBEBEB"/>
                </a:solidFill>
                <a:latin typeface="Arial" panose="020B0604020202020204" pitchFamily="34" charset="0"/>
                <a:cs typeface="Arial" panose="020B0604020202020204" pitchFamily="34" charset="0"/>
              </a:rPr>
              <a:t>DJI Mini 4</a:t>
            </a:r>
          </a:p>
        </p:txBody>
      </p:sp>
      <p:sp>
        <p:nvSpPr>
          <p:cNvPr id="45" name="TextBox 44"/>
          <p:cNvSpPr txBox="1"/>
          <p:nvPr/>
        </p:nvSpPr>
        <p:spPr>
          <a:xfrm>
            <a:off x="10137877" y="2913888"/>
            <a:ext cx="304571" cy="204158"/>
          </a:xfrm>
          <a:prstGeom prst="rect">
            <a:avLst/>
          </a:prstGeom>
          <a:noFill/>
        </p:spPr>
        <p:txBody>
          <a:bodyPr wrap="none" lIns="25400" tIns="12700" rIns="25400" bIns="12700">
            <a:spAutoFit/>
          </a:bodyPr>
          <a:lstStyle/>
          <a:p>
            <a:pPr algn="r"/>
            <a:r>
              <a:rPr sz="1160" b="1">
                <a:solidFill>
                  <a:srgbClr val="FFD300"/>
                </a:solidFill>
                <a:latin typeface="Arial" panose="020B0604020202020204" pitchFamily="34" charset="0"/>
                <a:cs typeface="Arial" panose="020B0604020202020204" pitchFamily="34" charset="0"/>
              </a:rPr>
              <a:t>−16</a:t>
            </a:r>
          </a:p>
        </p:txBody>
      </p:sp>
      <p:sp>
        <p:nvSpPr>
          <p:cNvPr id="46" name="Rectangle 45"/>
          <p:cNvSpPr/>
          <p:nvPr/>
        </p:nvSpPr>
        <p:spPr>
          <a:xfrm>
            <a:off x="5916168" y="3181096"/>
            <a:ext cx="4617720" cy="276351"/>
          </a:xfrm>
          <a:prstGeom prst="rect">
            <a:avLst/>
          </a:prstGeom>
          <a:solidFill>
            <a:srgbClr val="1E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7" name="TextBox 46"/>
          <p:cNvSpPr txBox="1"/>
          <p:nvPr/>
        </p:nvSpPr>
        <p:spPr>
          <a:xfrm>
            <a:off x="5989320" y="3208528"/>
            <a:ext cx="657231" cy="188770"/>
          </a:xfrm>
          <a:prstGeom prst="rect">
            <a:avLst/>
          </a:prstGeom>
          <a:noFill/>
        </p:spPr>
        <p:txBody>
          <a:bodyPr wrap="none" lIns="25400" tIns="12700" rIns="25400" bIns="12700">
            <a:spAutoFit/>
          </a:bodyPr>
          <a:lstStyle/>
          <a:p>
            <a:r>
              <a:rPr sz="1060" b="0">
                <a:solidFill>
                  <a:srgbClr val="EBEBEB"/>
                </a:solidFill>
                <a:latin typeface="Arial" panose="020B0604020202020204" pitchFamily="34" charset="0"/>
                <a:cs typeface="Arial" panose="020B0604020202020204" pitchFamily="34" charset="0"/>
              </a:rPr>
              <a:t>DJI Mini 5</a:t>
            </a:r>
          </a:p>
        </p:txBody>
      </p:sp>
      <p:sp>
        <p:nvSpPr>
          <p:cNvPr id="48" name="TextBox 47"/>
          <p:cNvSpPr txBox="1"/>
          <p:nvPr/>
        </p:nvSpPr>
        <p:spPr>
          <a:xfrm>
            <a:off x="10137877" y="3208528"/>
            <a:ext cx="304571" cy="204158"/>
          </a:xfrm>
          <a:prstGeom prst="rect">
            <a:avLst/>
          </a:prstGeom>
          <a:noFill/>
        </p:spPr>
        <p:txBody>
          <a:bodyPr wrap="none" lIns="25400" tIns="12700" rIns="25400" bIns="12700">
            <a:spAutoFit/>
          </a:bodyPr>
          <a:lstStyle/>
          <a:p>
            <a:pPr algn="r"/>
            <a:r>
              <a:rPr sz="1160" b="1">
                <a:solidFill>
                  <a:srgbClr val="FFD300"/>
                </a:solidFill>
                <a:latin typeface="Arial" panose="020B0604020202020204" pitchFamily="34" charset="0"/>
                <a:cs typeface="Arial" panose="020B0604020202020204" pitchFamily="34" charset="0"/>
              </a:rPr>
              <a:t>−16</a:t>
            </a:r>
          </a:p>
        </p:txBody>
      </p:sp>
      <p:sp>
        <p:nvSpPr>
          <p:cNvPr id="49" name="TextBox 48"/>
          <p:cNvSpPr txBox="1"/>
          <p:nvPr/>
        </p:nvSpPr>
        <p:spPr>
          <a:xfrm>
            <a:off x="5989320" y="3503168"/>
            <a:ext cx="1538883" cy="188770"/>
          </a:xfrm>
          <a:prstGeom prst="rect">
            <a:avLst/>
          </a:prstGeom>
          <a:noFill/>
        </p:spPr>
        <p:txBody>
          <a:bodyPr wrap="none" lIns="25400" tIns="12700" rIns="25400" bIns="12700">
            <a:spAutoFit/>
          </a:bodyPr>
          <a:lstStyle/>
          <a:p>
            <a:r>
              <a:rPr sz="1060" b="0">
                <a:solidFill>
                  <a:srgbClr val="EBEBEB"/>
                </a:solidFill>
                <a:latin typeface="Arial" panose="020B0604020202020204" pitchFamily="34" charset="0"/>
                <a:cs typeface="Arial" panose="020B0604020202020204" pitchFamily="34" charset="0"/>
              </a:rPr>
              <a:t>DJI Mavic Pro Advanced</a:t>
            </a:r>
          </a:p>
        </p:txBody>
      </p:sp>
      <p:sp>
        <p:nvSpPr>
          <p:cNvPr id="50" name="TextBox 49"/>
          <p:cNvSpPr txBox="1"/>
          <p:nvPr/>
        </p:nvSpPr>
        <p:spPr>
          <a:xfrm>
            <a:off x="10221234" y="3503168"/>
            <a:ext cx="221214" cy="204158"/>
          </a:xfrm>
          <a:prstGeom prst="rect">
            <a:avLst/>
          </a:prstGeom>
          <a:noFill/>
        </p:spPr>
        <p:txBody>
          <a:bodyPr wrap="none" lIns="25400" tIns="12700" rIns="25400" bIns="12700">
            <a:spAutoFit/>
          </a:bodyPr>
          <a:lstStyle/>
          <a:p>
            <a:pPr algn="r"/>
            <a:r>
              <a:rPr sz="1160" b="1">
                <a:solidFill>
                  <a:srgbClr val="FFD300"/>
                </a:solidFill>
                <a:latin typeface="Arial" panose="020B0604020202020204" pitchFamily="34" charset="0"/>
                <a:cs typeface="Arial" panose="020B0604020202020204" pitchFamily="34" charset="0"/>
              </a:rPr>
              <a:t>−6</a:t>
            </a:r>
          </a:p>
        </p:txBody>
      </p:sp>
      <p:sp>
        <p:nvSpPr>
          <p:cNvPr id="51" name="Rectangle 50"/>
          <p:cNvSpPr/>
          <p:nvPr/>
        </p:nvSpPr>
        <p:spPr>
          <a:xfrm>
            <a:off x="5916168" y="3770375"/>
            <a:ext cx="4617720" cy="276351"/>
          </a:xfrm>
          <a:prstGeom prst="rect">
            <a:avLst/>
          </a:prstGeom>
          <a:solidFill>
            <a:srgbClr val="1E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2" name="TextBox 51"/>
          <p:cNvSpPr txBox="1"/>
          <p:nvPr/>
        </p:nvSpPr>
        <p:spPr>
          <a:xfrm>
            <a:off x="5989320" y="3797808"/>
            <a:ext cx="1202252" cy="188770"/>
          </a:xfrm>
          <a:prstGeom prst="rect">
            <a:avLst/>
          </a:prstGeom>
          <a:noFill/>
        </p:spPr>
        <p:txBody>
          <a:bodyPr wrap="none" lIns="25400" tIns="12700" rIns="25400" bIns="12700">
            <a:spAutoFit/>
          </a:bodyPr>
          <a:lstStyle/>
          <a:p>
            <a:r>
              <a:rPr sz="1060" b="0">
                <a:solidFill>
                  <a:srgbClr val="EBEBEB"/>
                </a:solidFill>
                <a:latin typeface="Arial" panose="020B0604020202020204" pitchFamily="34" charset="0"/>
                <a:cs typeface="Arial" panose="020B0604020202020204" pitchFamily="34" charset="0"/>
              </a:rPr>
              <a:t>DJI Phantom 4 Pro</a:t>
            </a:r>
          </a:p>
        </p:txBody>
      </p:sp>
      <p:sp>
        <p:nvSpPr>
          <p:cNvPr id="53" name="TextBox 52"/>
          <p:cNvSpPr txBox="1"/>
          <p:nvPr/>
        </p:nvSpPr>
        <p:spPr>
          <a:xfrm>
            <a:off x="10221234" y="3797808"/>
            <a:ext cx="221214" cy="204158"/>
          </a:xfrm>
          <a:prstGeom prst="rect">
            <a:avLst/>
          </a:prstGeom>
          <a:noFill/>
        </p:spPr>
        <p:txBody>
          <a:bodyPr wrap="none" lIns="25400" tIns="12700" rIns="25400" bIns="12700">
            <a:spAutoFit/>
          </a:bodyPr>
          <a:lstStyle/>
          <a:p>
            <a:pPr algn="r"/>
            <a:r>
              <a:rPr sz="1160" b="1">
                <a:solidFill>
                  <a:srgbClr val="FFD300"/>
                </a:solidFill>
                <a:latin typeface="Arial" panose="020B0604020202020204" pitchFamily="34" charset="0"/>
                <a:cs typeface="Arial" panose="020B0604020202020204" pitchFamily="34" charset="0"/>
              </a:rPr>
              <a:t>−3</a:t>
            </a:r>
          </a:p>
        </p:txBody>
      </p:sp>
      <p:sp>
        <p:nvSpPr>
          <p:cNvPr id="54" name="TextBox 53"/>
          <p:cNvSpPr txBox="1"/>
          <p:nvPr/>
        </p:nvSpPr>
        <p:spPr>
          <a:xfrm>
            <a:off x="5989320" y="4092448"/>
            <a:ext cx="1407437" cy="188770"/>
          </a:xfrm>
          <a:prstGeom prst="rect">
            <a:avLst/>
          </a:prstGeom>
          <a:noFill/>
        </p:spPr>
        <p:txBody>
          <a:bodyPr wrap="none" lIns="25400" tIns="12700" rIns="25400" bIns="12700">
            <a:spAutoFit/>
          </a:bodyPr>
          <a:lstStyle/>
          <a:p>
            <a:r>
              <a:rPr sz="1060" b="0">
                <a:solidFill>
                  <a:srgbClr val="EBEBEB"/>
                </a:solidFill>
                <a:latin typeface="Arial" panose="020B0604020202020204" pitchFamily="34" charset="0"/>
                <a:cs typeface="Arial" panose="020B0604020202020204" pitchFamily="34" charset="0"/>
              </a:rPr>
              <a:t>DJI Phantom 4 Pro V2</a:t>
            </a:r>
          </a:p>
        </p:txBody>
      </p:sp>
      <p:sp>
        <p:nvSpPr>
          <p:cNvPr id="55" name="TextBox 54"/>
          <p:cNvSpPr txBox="1"/>
          <p:nvPr/>
        </p:nvSpPr>
        <p:spPr>
          <a:xfrm>
            <a:off x="10221234" y="4092448"/>
            <a:ext cx="221214" cy="204158"/>
          </a:xfrm>
          <a:prstGeom prst="rect">
            <a:avLst/>
          </a:prstGeom>
          <a:noFill/>
        </p:spPr>
        <p:txBody>
          <a:bodyPr wrap="none" lIns="25400" tIns="12700" rIns="25400" bIns="12700">
            <a:spAutoFit/>
          </a:bodyPr>
          <a:lstStyle/>
          <a:p>
            <a:pPr algn="r"/>
            <a:r>
              <a:rPr sz="1160" b="1">
                <a:solidFill>
                  <a:srgbClr val="FFD300"/>
                </a:solidFill>
                <a:latin typeface="Arial" panose="020B0604020202020204" pitchFamily="34" charset="0"/>
                <a:cs typeface="Arial" panose="020B0604020202020204" pitchFamily="34" charset="0"/>
              </a:rPr>
              <a:t>−5</a:t>
            </a:r>
          </a:p>
        </p:txBody>
      </p:sp>
      <p:sp>
        <p:nvSpPr>
          <p:cNvPr id="56" name="Rectangle 55"/>
          <p:cNvSpPr/>
          <p:nvPr/>
        </p:nvSpPr>
        <p:spPr>
          <a:xfrm>
            <a:off x="5916168" y="4359655"/>
            <a:ext cx="4617720" cy="276351"/>
          </a:xfrm>
          <a:prstGeom prst="rect">
            <a:avLst/>
          </a:prstGeom>
          <a:solidFill>
            <a:srgbClr val="1E1E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7" name="TextBox 56"/>
          <p:cNvSpPr txBox="1"/>
          <p:nvPr/>
        </p:nvSpPr>
        <p:spPr>
          <a:xfrm>
            <a:off x="5989320" y="4387087"/>
            <a:ext cx="647613" cy="188770"/>
          </a:xfrm>
          <a:prstGeom prst="rect">
            <a:avLst/>
          </a:prstGeom>
          <a:noFill/>
        </p:spPr>
        <p:txBody>
          <a:bodyPr wrap="none" lIns="25400" tIns="12700" rIns="25400" bIns="12700">
            <a:spAutoFit/>
          </a:bodyPr>
          <a:lstStyle/>
          <a:p>
            <a:r>
              <a:rPr sz="1060" b="0">
                <a:solidFill>
                  <a:srgbClr val="EBEBEB"/>
                </a:solidFill>
                <a:latin typeface="Arial" panose="020B0604020202020204" pitchFamily="34" charset="0"/>
                <a:cs typeface="Arial" panose="020B0604020202020204" pitchFamily="34" charset="0"/>
              </a:rPr>
              <a:t>DJI Spark</a:t>
            </a:r>
          </a:p>
        </p:txBody>
      </p:sp>
      <p:sp>
        <p:nvSpPr>
          <p:cNvPr id="58" name="TextBox 57"/>
          <p:cNvSpPr txBox="1"/>
          <p:nvPr/>
        </p:nvSpPr>
        <p:spPr>
          <a:xfrm>
            <a:off x="10221234" y="4387087"/>
            <a:ext cx="221214" cy="204158"/>
          </a:xfrm>
          <a:prstGeom prst="rect">
            <a:avLst/>
          </a:prstGeom>
          <a:noFill/>
        </p:spPr>
        <p:txBody>
          <a:bodyPr wrap="none" lIns="25400" tIns="12700" rIns="25400" bIns="12700">
            <a:spAutoFit/>
          </a:bodyPr>
          <a:lstStyle/>
          <a:p>
            <a:pPr algn="r"/>
            <a:r>
              <a:rPr sz="1160" b="1">
                <a:solidFill>
                  <a:srgbClr val="FFD300"/>
                </a:solidFill>
                <a:latin typeface="Arial" panose="020B0604020202020204" pitchFamily="34" charset="0"/>
                <a:cs typeface="Arial" panose="020B0604020202020204" pitchFamily="34" charset="0"/>
              </a:rPr>
              <a:t>−1</a:t>
            </a:r>
          </a:p>
        </p:txBody>
      </p:sp>
      <p:sp>
        <p:nvSpPr>
          <p:cNvPr id="59" name="Rounded Rectangle 58"/>
          <p:cNvSpPr/>
          <p:nvPr/>
        </p:nvSpPr>
        <p:spPr>
          <a:xfrm>
            <a:off x="749808" y="5074920"/>
            <a:ext cx="1920240" cy="640080"/>
          </a:xfrm>
          <a:prstGeom prst="roundRect">
            <a:avLst/>
          </a:prstGeom>
          <a:solidFill>
            <a:srgbClr val="191919"/>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0" name="TextBox 59"/>
          <p:cNvSpPr txBox="1"/>
          <p:nvPr/>
        </p:nvSpPr>
        <p:spPr>
          <a:xfrm>
            <a:off x="1334826" y="5148072"/>
            <a:ext cx="750206" cy="156453"/>
          </a:xfrm>
          <a:prstGeom prst="rect">
            <a:avLst/>
          </a:prstGeom>
          <a:noFill/>
        </p:spPr>
        <p:txBody>
          <a:bodyPr wrap="none" lIns="25400" tIns="12700" rIns="25400" bIns="12700">
            <a:spAutoFit/>
          </a:bodyPr>
          <a:lstStyle/>
          <a:p>
            <a:pPr algn="ctr"/>
            <a:r>
              <a:rPr sz="850" b="0" dirty="0">
                <a:solidFill>
                  <a:srgbClr val="EBEBEB"/>
                </a:solidFill>
                <a:latin typeface="Arial" panose="020B0604020202020204" pitchFamily="34" charset="0"/>
                <a:cs typeface="Arial" panose="020B0604020202020204" pitchFamily="34" charset="0"/>
              </a:rPr>
              <a:t>Before</a:t>
            </a:r>
            <a:r>
              <a:rPr lang="en-US" sz="850" b="0" dirty="0">
                <a:solidFill>
                  <a:srgbClr val="EBEBEB"/>
                </a:solidFill>
                <a:latin typeface="Arial" panose="020B0604020202020204" pitchFamily="34" charset="0"/>
                <a:cs typeface="Arial" panose="020B0604020202020204" pitchFamily="34" charset="0"/>
              </a:rPr>
              <a:t> review </a:t>
            </a:r>
            <a:endParaRPr sz="850" b="0" dirty="0">
              <a:solidFill>
                <a:srgbClr val="EBEBEB"/>
              </a:solidFill>
              <a:latin typeface="Arial" panose="020B0604020202020204" pitchFamily="34" charset="0"/>
              <a:cs typeface="Arial" panose="020B0604020202020204" pitchFamily="34" charset="0"/>
            </a:endParaRPr>
          </a:p>
        </p:txBody>
      </p:sp>
      <p:sp>
        <p:nvSpPr>
          <p:cNvPr id="61" name="TextBox 60"/>
          <p:cNvSpPr txBox="1"/>
          <p:nvPr/>
        </p:nvSpPr>
        <p:spPr>
          <a:xfrm>
            <a:off x="1063918" y="5321808"/>
            <a:ext cx="1292020" cy="256480"/>
          </a:xfrm>
          <a:prstGeom prst="rect">
            <a:avLst/>
          </a:prstGeom>
          <a:noFill/>
        </p:spPr>
        <p:txBody>
          <a:bodyPr wrap="none" lIns="25400" tIns="12700" rIns="25400" bIns="12700">
            <a:spAutoFit/>
          </a:bodyPr>
          <a:lstStyle/>
          <a:p>
            <a:pPr algn="ctr"/>
            <a:r>
              <a:rPr sz="1500" b="1">
                <a:solidFill>
                  <a:srgbClr val="FFD300"/>
                </a:solidFill>
                <a:latin typeface="Arial" panose="020B0604020202020204" pitchFamily="34" charset="0"/>
                <a:cs typeface="Arial" panose="020B0604020202020204" pitchFamily="34" charset="0"/>
              </a:rPr>
              <a:t>258 approved</a:t>
            </a:r>
          </a:p>
        </p:txBody>
      </p:sp>
      <p:sp>
        <p:nvSpPr>
          <p:cNvPr id="62" name="Rounded Rectangle 61"/>
          <p:cNvSpPr/>
          <p:nvPr/>
        </p:nvSpPr>
        <p:spPr>
          <a:xfrm>
            <a:off x="2807208" y="5074920"/>
            <a:ext cx="1920240" cy="640080"/>
          </a:xfrm>
          <a:prstGeom prst="roundRect">
            <a:avLst/>
          </a:prstGeom>
          <a:solidFill>
            <a:srgbClr val="191919"/>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3" name="TextBox 62"/>
          <p:cNvSpPr txBox="1"/>
          <p:nvPr/>
        </p:nvSpPr>
        <p:spPr>
          <a:xfrm>
            <a:off x="3495619" y="5148072"/>
            <a:ext cx="543418" cy="156453"/>
          </a:xfrm>
          <a:prstGeom prst="rect">
            <a:avLst/>
          </a:prstGeom>
          <a:noFill/>
        </p:spPr>
        <p:txBody>
          <a:bodyPr wrap="none" lIns="25400" tIns="12700" rIns="25400" bIns="12700">
            <a:spAutoFit/>
          </a:bodyPr>
          <a:lstStyle/>
          <a:p>
            <a:pPr algn="ctr"/>
            <a:r>
              <a:rPr sz="850" b="0">
                <a:solidFill>
                  <a:srgbClr val="EBEBEB"/>
                </a:solidFill>
                <a:latin typeface="Arial" panose="020B0604020202020204" pitchFamily="34" charset="0"/>
                <a:cs typeface="Arial" panose="020B0604020202020204" pitchFamily="34" charset="0"/>
              </a:rPr>
              <a:t>Reduction</a:t>
            </a:r>
          </a:p>
        </p:txBody>
      </p:sp>
      <p:sp>
        <p:nvSpPr>
          <p:cNvPr id="64" name="TextBox 63"/>
          <p:cNvSpPr txBox="1"/>
          <p:nvPr/>
        </p:nvSpPr>
        <p:spPr>
          <a:xfrm>
            <a:off x="3524473" y="5321808"/>
            <a:ext cx="485710" cy="256480"/>
          </a:xfrm>
          <a:prstGeom prst="rect">
            <a:avLst/>
          </a:prstGeom>
          <a:noFill/>
        </p:spPr>
        <p:txBody>
          <a:bodyPr wrap="none" lIns="25400" tIns="12700" rIns="25400" bIns="12700">
            <a:spAutoFit/>
          </a:bodyPr>
          <a:lstStyle/>
          <a:p>
            <a:pPr algn="ctr"/>
            <a:r>
              <a:rPr sz="1500" b="1">
                <a:solidFill>
                  <a:srgbClr val="FFD300"/>
                </a:solidFill>
                <a:latin typeface="Arial" panose="020B0604020202020204" pitchFamily="34" charset="0"/>
                <a:cs typeface="Arial" panose="020B0604020202020204" pitchFamily="34" charset="0"/>
              </a:rPr>
              <a:t>−161</a:t>
            </a:r>
          </a:p>
        </p:txBody>
      </p:sp>
      <p:sp>
        <p:nvSpPr>
          <p:cNvPr id="65" name="Rounded Rectangle 64"/>
          <p:cNvSpPr/>
          <p:nvPr/>
        </p:nvSpPr>
        <p:spPr>
          <a:xfrm>
            <a:off x="4864608" y="5074920"/>
            <a:ext cx="1920240" cy="640080"/>
          </a:xfrm>
          <a:prstGeom prst="roundRect">
            <a:avLst/>
          </a:prstGeom>
          <a:solidFill>
            <a:srgbClr val="191919"/>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6" name="TextBox 65"/>
          <p:cNvSpPr txBox="1"/>
          <p:nvPr/>
        </p:nvSpPr>
        <p:spPr>
          <a:xfrm>
            <a:off x="5510536" y="5148072"/>
            <a:ext cx="628378" cy="156453"/>
          </a:xfrm>
          <a:prstGeom prst="rect">
            <a:avLst/>
          </a:prstGeom>
          <a:noFill/>
        </p:spPr>
        <p:txBody>
          <a:bodyPr wrap="none" lIns="25400" tIns="12700" rIns="25400" bIns="12700">
            <a:spAutoFit/>
          </a:bodyPr>
          <a:lstStyle/>
          <a:p>
            <a:pPr algn="ctr"/>
            <a:r>
              <a:rPr lang="en-US" sz="850" b="0" dirty="0">
                <a:solidFill>
                  <a:srgbClr val="EBEBEB"/>
                </a:solidFill>
                <a:latin typeface="Arial" panose="020B0604020202020204" pitchFamily="34" charset="0"/>
                <a:cs typeface="Arial" panose="020B0604020202020204" pitchFamily="34" charset="0"/>
              </a:rPr>
              <a:t>After review</a:t>
            </a:r>
            <a:endParaRPr sz="850" b="0" dirty="0">
              <a:solidFill>
                <a:srgbClr val="EBEBEB"/>
              </a:solidFill>
              <a:latin typeface="Arial" panose="020B0604020202020204" pitchFamily="34" charset="0"/>
              <a:cs typeface="Arial" panose="020B0604020202020204" pitchFamily="34" charset="0"/>
            </a:endParaRPr>
          </a:p>
        </p:txBody>
      </p:sp>
      <p:sp>
        <p:nvSpPr>
          <p:cNvPr id="67" name="TextBox 66"/>
          <p:cNvSpPr txBox="1"/>
          <p:nvPr/>
        </p:nvSpPr>
        <p:spPr>
          <a:xfrm>
            <a:off x="5232418" y="5321808"/>
            <a:ext cx="1184620" cy="256480"/>
          </a:xfrm>
          <a:prstGeom prst="rect">
            <a:avLst/>
          </a:prstGeom>
          <a:noFill/>
        </p:spPr>
        <p:txBody>
          <a:bodyPr wrap="none" lIns="25400" tIns="12700" rIns="25400" bIns="12700">
            <a:spAutoFit/>
          </a:bodyPr>
          <a:lstStyle/>
          <a:p>
            <a:pPr algn="ctr"/>
            <a:r>
              <a:rPr sz="1500" b="1">
                <a:solidFill>
                  <a:srgbClr val="FFD300"/>
                </a:solidFill>
                <a:latin typeface="Arial" panose="020B0604020202020204" pitchFamily="34" charset="0"/>
                <a:cs typeface="Arial" panose="020B0604020202020204" pitchFamily="34" charset="0"/>
              </a:rPr>
              <a:t>97 approved</a:t>
            </a:r>
          </a:p>
        </p:txBody>
      </p:sp>
      <p:sp>
        <p:nvSpPr>
          <p:cNvPr id="68" name="Rounded Rectangle 67"/>
          <p:cNvSpPr/>
          <p:nvPr/>
        </p:nvSpPr>
        <p:spPr>
          <a:xfrm>
            <a:off x="6922008" y="5074920"/>
            <a:ext cx="1920240" cy="640080"/>
          </a:xfrm>
          <a:prstGeom prst="roundRect">
            <a:avLst/>
          </a:prstGeom>
          <a:solidFill>
            <a:srgbClr val="191919"/>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9" name="TextBox 68"/>
          <p:cNvSpPr txBox="1"/>
          <p:nvPr/>
        </p:nvSpPr>
        <p:spPr>
          <a:xfrm>
            <a:off x="7673737" y="5148072"/>
            <a:ext cx="416781" cy="156453"/>
          </a:xfrm>
          <a:prstGeom prst="rect">
            <a:avLst/>
          </a:prstGeom>
          <a:noFill/>
        </p:spPr>
        <p:txBody>
          <a:bodyPr wrap="none" lIns="25400" tIns="12700" rIns="25400" bIns="12700">
            <a:spAutoFit/>
          </a:bodyPr>
          <a:lstStyle/>
          <a:p>
            <a:pPr algn="ctr"/>
            <a:r>
              <a:rPr sz="850" b="0">
                <a:solidFill>
                  <a:srgbClr val="EBEBEB"/>
                </a:solidFill>
                <a:latin typeface="Arial" panose="020B0604020202020204" pitchFamily="34" charset="0"/>
                <a:cs typeface="Arial" panose="020B0604020202020204" pitchFamily="34" charset="0"/>
              </a:rPr>
              <a:t>Current</a:t>
            </a:r>
          </a:p>
        </p:txBody>
      </p:sp>
      <p:sp>
        <p:nvSpPr>
          <p:cNvPr id="70" name="TextBox 69"/>
          <p:cNvSpPr txBox="1"/>
          <p:nvPr/>
        </p:nvSpPr>
        <p:spPr>
          <a:xfrm>
            <a:off x="7224897" y="5321808"/>
            <a:ext cx="1314462" cy="256480"/>
          </a:xfrm>
          <a:prstGeom prst="rect">
            <a:avLst/>
          </a:prstGeom>
          <a:noFill/>
        </p:spPr>
        <p:txBody>
          <a:bodyPr wrap="none" lIns="25400" tIns="12700" rIns="25400" bIns="12700">
            <a:spAutoFit/>
          </a:bodyPr>
          <a:lstStyle/>
          <a:p>
            <a:pPr algn="ctr"/>
            <a:r>
              <a:rPr sz="1500" b="1">
                <a:solidFill>
                  <a:srgbClr val="FFD300"/>
                </a:solidFill>
                <a:latin typeface="Arial" panose="020B0604020202020204" pitchFamily="34" charset="0"/>
                <a:cs typeface="Arial" panose="020B0604020202020204" pitchFamily="34" charset="0"/>
              </a:rPr>
              <a:t>92 possessed</a:t>
            </a:r>
          </a:p>
        </p:txBody>
      </p:sp>
      <p:sp>
        <p:nvSpPr>
          <p:cNvPr id="71" name="Rounded Rectangle 70"/>
          <p:cNvSpPr/>
          <p:nvPr/>
        </p:nvSpPr>
        <p:spPr>
          <a:xfrm>
            <a:off x="8979408" y="5074920"/>
            <a:ext cx="1920240" cy="640080"/>
          </a:xfrm>
          <a:prstGeom prst="roundRect">
            <a:avLst/>
          </a:prstGeom>
          <a:solidFill>
            <a:srgbClr val="191919"/>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72" name="TextBox 71"/>
          <p:cNvSpPr txBox="1"/>
          <p:nvPr/>
        </p:nvSpPr>
        <p:spPr>
          <a:xfrm>
            <a:off x="9545990" y="5148072"/>
            <a:ext cx="787075" cy="156453"/>
          </a:xfrm>
          <a:prstGeom prst="rect">
            <a:avLst/>
          </a:prstGeom>
          <a:noFill/>
        </p:spPr>
        <p:txBody>
          <a:bodyPr wrap="none" lIns="25400" tIns="12700" rIns="25400" bIns="12700">
            <a:spAutoFit/>
          </a:bodyPr>
          <a:lstStyle/>
          <a:p>
            <a:pPr algn="ctr"/>
            <a:r>
              <a:rPr sz="850" b="0">
                <a:solidFill>
                  <a:srgbClr val="EBEBEB"/>
                </a:solidFill>
                <a:latin typeface="Arial" panose="020B0604020202020204" pitchFamily="34" charset="0"/>
                <a:cs typeface="Arial" panose="020B0604020202020204" pitchFamily="34" charset="0"/>
              </a:rPr>
              <a:t>Remaining gap</a:t>
            </a:r>
          </a:p>
        </p:txBody>
      </p:sp>
      <p:sp>
        <p:nvSpPr>
          <p:cNvPr id="73" name="TextBox 72"/>
          <p:cNvSpPr txBox="1"/>
          <p:nvPr/>
        </p:nvSpPr>
        <p:spPr>
          <a:xfrm>
            <a:off x="9860179" y="5321808"/>
            <a:ext cx="158698" cy="256480"/>
          </a:xfrm>
          <a:prstGeom prst="rect">
            <a:avLst/>
          </a:prstGeom>
          <a:noFill/>
        </p:spPr>
        <p:txBody>
          <a:bodyPr wrap="none" lIns="25400" tIns="12700" rIns="25400" bIns="12700">
            <a:spAutoFit/>
          </a:bodyPr>
          <a:lstStyle/>
          <a:p>
            <a:pPr algn="ctr"/>
            <a:r>
              <a:rPr sz="1500" b="1">
                <a:solidFill>
                  <a:srgbClr val="FFD300"/>
                </a:solidFill>
                <a:latin typeface="Arial" panose="020B0604020202020204" pitchFamily="34" charset="0"/>
                <a:cs typeface="Arial" panose="020B0604020202020204" pitchFamily="34" charset="0"/>
              </a:rPr>
              <a:t>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B11ABA-F88F-46D2-822D-B52772D51C82}"/>
              </a:ext>
            </a:extLst>
          </p:cNvPr>
          <p:cNvSpPr>
            <a:spLocks noGrp="1"/>
          </p:cNvSpPr>
          <p:nvPr/>
        </p:nvSpPr>
        <p:spPr>
          <a:xfrm>
            <a:off x="348822" y="6634820"/>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5" name="Rounded Rectangle 4">
            <a:extLst>
              <a:ext uri="{FF2B5EF4-FFF2-40B4-BE49-F238E27FC236}">
                <a16:creationId xmlns:a16="http://schemas.microsoft.com/office/drawing/2014/main" id="{55BA97A7-A1C4-4BA7-974B-9BCEA49D7189}"/>
              </a:ext>
            </a:extLst>
          </p:cNvPr>
          <p:cNvSpPr>
            <a:spLocks noGrp="1"/>
          </p:cNvSpPr>
          <p:nvPr/>
        </p:nvSpPr>
        <p:spPr>
          <a:xfrm>
            <a:off x="658368" y="2025896"/>
            <a:ext cx="5230368" cy="3456432"/>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8EBF774C-98A0-4863-AADA-E9694DAB7276}"/>
              </a:ext>
            </a:extLst>
          </p:cNvPr>
          <p:cNvSpPr>
            <a:spLocks noGrp="1"/>
          </p:cNvSpPr>
          <p:nvPr/>
        </p:nvSpPr>
        <p:spPr>
          <a:xfrm>
            <a:off x="1097280" y="2128238"/>
            <a:ext cx="4901183" cy="228600"/>
          </a:xfrm>
          <a:prstGeom prst="rect">
            <a:avLst/>
          </a:prstGeom>
          <a:noFill/>
        </p:spPr>
        <p:txBody>
          <a:bodyPr wrap="square" lIns="27432" tIns="27432" rIns="27432" bIns="27432" anchor="t">
            <a:spAutoFit/>
          </a:bodyPr>
          <a:lstStyle/>
          <a:p>
            <a:pPr algn="l">
              <a:buNone/>
              <a:defRPr sz="1000" b="1">
                <a:solidFill>
                  <a:srgbClr val="FFD838"/>
                </a:solidFill>
                <a:latin typeface="Arial"/>
                <a:ea typeface="Arial"/>
                <a:cs typeface="Arial"/>
              </a:defRPr>
            </a:pPr>
            <a:r>
              <a:rPr dirty="0"/>
              <a:t>TECHNOLOGY UPDATES</a:t>
            </a:r>
          </a:p>
        </p:txBody>
      </p:sp>
      <p:sp>
        <p:nvSpPr>
          <p:cNvPr id="7" name="TextBox 6">
            <a:extLst>
              <a:ext uri="{FF2B5EF4-FFF2-40B4-BE49-F238E27FC236}">
                <a16:creationId xmlns:a16="http://schemas.microsoft.com/office/drawing/2014/main" id="{B5F1E306-1BA4-46C2-8703-CCEB6E999838}"/>
              </a:ext>
            </a:extLst>
          </p:cNvPr>
          <p:cNvSpPr>
            <a:spLocks noGrp="1"/>
          </p:cNvSpPr>
          <p:nvPr/>
        </p:nvSpPr>
        <p:spPr>
          <a:xfrm>
            <a:off x="822959" y="2695166"/>
            <a:ext cx="4901183" cy="363176"/>
          </a:xfrm>
          <a:prstGeom prst="rect">
            <a:avLst/>
          </a:prstGeom>
          <a:noFill/>
        </p:spPr>
        <p:txBody>
          <a:bodyPr wrap="square" lIns="27432" tIns="27432" rIns="27432" bIns="27432" anchor="t">
            <a:spAutoFit/>
          </a:bodyPr>
          <a:lstStyle/>
          <a:p>
            <a:pPr algn="l">
              <a:buNone/>
              <a:defRPr sz="2000" b="1">
                <a:solidFill>
                  <a:srgbClr val="F8F8F8"/>
                </a:solidFill>
                <a:latin typeface="Arial"/>
                <a:ea typeface="Arial"/>
                <a:cs typeface="Arial"/>
              </a:defRPr>
            </a:pPr>
            <a:r>
              <a:rPr dirty="0"/>
              <a:t>Four </a:t>
            </a:r>
            <a:r>
              <a:rPr lang="en-US" dirty="0"/>
              <a:t>A</a:t>
            </a:r>
            <a:r>
              <a:rPr dirty="0"/>
              <a:t>pproved </a:t>
            </a:r>
            <a:r>
              <a:rPr lang="en-US" dirty="0"/>
              <a:t>T</a:t>
            </a:r>
            <a:r>
              <a:rPr dirty="0"/>
              <a:t>ypes</a:t>
            </a:r>
          </a:p>
        </p:txBody>
      </p:sp>
      <p:sp>
        <p:nvSpPr>
          <p:cNvPr id="8" name="TextBox 7">
            <a:extLst>
              <a:ext uri="{FF2B5EF4-FFF2-40B4-BE49-F238E27FC236}">
                <a16:creationId xmlns:a16="http://schemas.microsoft.com/office/drawing/2014/main" id="{F4D8B206-E7A3-465F-B7C5-8AC36C6BD5B1}"/>
              </a:ext>
            </a:extLst>
          </p:cNvPr>
          <p:cNvSpPr>
            <a:spLocks noGrp="1"/>
          </p:cNvSpPr>
          <p:nvPr/>
        </p:nvSpPr>
        <p:spPr>
          <a:xfrm>
            <a:off x="822959" y="3289526"/>
            <a:ext cx="4901183" cy="1778949"/>
          </a:xfrm>
          <a:prstGeom prst="rect">
            <a:avLst/>
          </a:prstGeom>
          <a:noFill/>
        </p:spPr>
        <p:txBody>
          <a:bodyPr wrap="square" lIns="27432" tIns="27432" rIns="27432" bIns="27432" anchor="t">
            <a:spAutoFit/>
          </a:bodyPr>
          <a:lstStyle/>
          <a:p>
            <a:pPr algn="l">
              <a:buNone/>
              <a:defRPr sz="1300" b="0">
                <a:solidFill>
                  <a:srgbClr val="B8B8B8"/>
                </a:solidFill>
                <a:latin typeface="Arial"/>
                <a:ea typeface="Arial"/>
                <a:cs typeface="Arial"/>
              </a:defRPr>
            </a:pPr>
            <a:r>
              <a:rPr sz="1600" dirty="0">
                <a:solidFill>
                  <a:schemeClr val="bg1"/>
                </a:solidFill>
              </a:rPr>
              <a:t>DJI Matrice 4E  +5</a:t>
            </a:r>
            <a:r>
              <a:rPr lang="en-US" sz="1600" dirty="0">
                <a:solidFill>
                  <a:schemeClr val="bg1"/>
                </a:solidFill>
              </a:rPr>
              <a:t>  ($5,200 each)</a:t>
            </a:r>
          </a:p>
          <a:p>
            <a:pPr algn="l">
              <a:buNone/>
              <a:defRPr sz="1300" b="0">
                <a:solidFill>
                  <a:srgbClr val="B8B8B8"/>
                </a:solidFill>
                <a:latin typeface="Arial"/>
                <a:ea typeface="Arial"/>
                <a:cs typeface="Arial"/>
              </a:defRPr>
            </a:pPr>
            <a:br>
              <a:rPr sz="1600" dirty="0">
                <a:solidFill>
                  <a:schemeClr val="bg1"/>
                </a:solidFill>
              </a:rPr>
            </a:br>
            <a:r>
              <a:rPr sz="1600" dirty="0">
                <a:solidFill>
                  <a:schemeClr val="bg1"/>
                </a:solidFill>
              </a:rPr>
              <a:t>DJI Matrice 4T  +22</a:t>
            </a:r>
            <a:r>
              <a:rPr lang="en-US" sz="1600" dirty="0">
                <a:solidFill>
                  <a:schemeClr val="bg1"/>
                </a:solidFill>
              </a:rPr>
              <a:t>  ($7,300 each)</a:t>
            </a:r>
          </a:p>
          <a:p>
            <a:pPr algn="l">
              <a:buNone/>
              <a:defRPr sz="1300" b="0">
                <a:solidFill>
                  <a:srgbClr val="B8B8B8"/>
                </a:solidFill>
                <a:latin typeface="Arial"/>
                <a:ea typeface="Arial"/>
                <a:cs typeface="Arial"/>
              </a:defRPr>
            </a:pPr>
            <a:br>
              <a:rPr sz="1600" dirty="0">
                <a:solidFill>
                  <a:schemeClr val="bg1"/>
                </a:solidFill>
              </a:rPr>
            </a:br>
            <a:r>
              <a:rPr sz="1600" dirty="0">
                <a:solidFill>
                  <a:schemeClr val="bg1"/>
                </a:solidFill>
              </a:rPr>
              <a:t>DJI Matrice 4TD  +19</a:t>
            </a:r>
            <a:r>
              <a:rPr lang="en-US" sz="1600" dirty="0">
                <a:solidFill>
                  <a:schemeClr val="bg1"/>
                </a:solidFill>
              </a:rPr>
              <a:t>  ($7,500 each)</a:t>
            </a:r>
          </a:p>
          <a:p>
            <a:pPr algn="l">
              <a:buNone/>
              <a:defRPr sz="1300" b="0">
                <a:solidFill>
                  <a:srgbClr val="B8B8B8"/>
                </a:solidFill>
                <a:latin typeface="Arial"/>
                <a:ea typeface="Arial"/>
                <a:cs typeface="Arial"/>
              </a:defRPr>
            </a:pPr>
            <a:br>
              <a:rPr sz="1600" dirty="0">
                <a:solidFill>
                  <a:schemeClr val="bg1"/>
                </a:solidFill>
              </a:rPr>
            </a:br>
            <a:r>
              <a:rPr sz="1600" dirty="0">
                <a:solidFill>
                  <a:schemeClr val="bg1"/>
                </a:solidFill>
              </a:rPr>
              <a:t>DJI </a:t>
            </a:r>
            <a:r>
              <a:rPr sz="1600" dirty="0" err="1">
                <a:solidFill>
                  <a:schemeClr val="bg1"/>
                </a:solidFill>
              </a:rPr>
              <a:t>Avata</a:t>
            </a:r>
            <a:r>
              <a:rPr sz="1600" dirty="0">
                <a:solidFill>
                  <a:schemeClr val="bg1"/>
                </a:solidFill>
              </a:rPr>
              <a:t> 2  +20</a:t>
            </a:r>
            <a:r>
              <a:rPr lang="en-US" sz="1600" dirty="0">
                <a:solidFill>
                  <a:schemeClr val="bg1"/>
                </a:solidFill>
              </a:rPr>
              <a:t>  ($1,200 each)</a:t>
            </a:r>
            <a:endParaRPr sz="1600" dirty="0">
              <a:solidFill>
                <a:schemeClr val="bg1"/>
              </a:solidFill>
            </a:endParaRPr>
          </a:p>
        </p:txBody>
      </p:sp>
      <p:sp>
        <p:nvSpPr>
          <p:cNvPr id="9" name="Rounded Rectangle 8">
            <a:extLst>
              <a:ext uri="{FF2B5EF4-FFF2-40B4-BE49-F238E27FC236}">
                <a16:creationId xmlns:a16="http://schemas.microsoft.com/office/drawing/2014/main" id="{A7339540-3BED-4722-885C-1D921F2F6B88}"/>
              </a:ext>
            </a:extLst>
          </p:cNvPr>
          <p:cNvSpPr>
            <a:spLocks noGrp="1"/>
          </p:cNvSpPr>
          <p:nvPr/>
        </p:nvSpPr>
        <p:spPr>
          <a:xfrm>
            <a:off x="6303266" y="2017330"/>
            <a:ext cx="5230368" cy="3456432"/>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0" name="TextBox 9">
            <a:extLst>
              <a:ext uri="{FF2B5EF4-FFF2-40B4-BE49-F238E27FC236}">
                <a16:creationId xmlns:a16="http://schemas.microsoft.com/office/drawing/2014/main" id="{1749A579-127E-4E31-B44B-F9D94BE68311}"/>
              </a:ext>
            </a:extLst>
          </p:cNvPr>
          <p:cNvSpPr>
            <a:spLocks noGrp="1"/>
          </p:cNvSpPr>
          <p:nvPr/>
        </p:nvSpPr>
        <p:spPr>
          <a:xfrm>
            <a:off x="6729985" y="2128238"/>
            <a:ext cx="4901183" cy="228600"/>
          </a:xfrm>
          <a:prstGeom prst="rect">
            <a:avLst/>
          </a:prstGeom>
          <a:noFill/>
        </p:spPr>
        <p:txBody>
          <a:bodyPr wrap="square" lIns="27432" tIns="27432" rIns="27432" bIns="27432" anchor="t">
            <a:spAutoFit/>
          </a:bodyPr>
          <a:lstStyle/>
          <a:p>
            <a:pPr algn="l">
              <a:buNone/>
              <a:defRPr sz="1000" b="1">
                <a:solidFill>
                  <a:srgbClr val="FFD838"/>
                </a:solidFill>
                <a:latin typeface="Arial"/>
                <a:ea typeface="Arial"/>
                <a:cs typeface="Arial"/>
              </a:defRPr>
            </a:pPr>
            <a:r>
              <a:rPr dirty="0"/>
              <a:t>NEW / REPLACEMENT EQUIPMENT</a:t>
            </a:r>
          </a:p>
        </p:txBody>
      </p:sp>
      <p:sp>
        <p:nvSpPr>
          <p:cNvPr id="11" name="TextBox 10">
            <a:extLst>
              <a:ext uri="{FF2B5EF4-FFF2-40B4-BE49-F238E27FC236}">
                <a16:creationId xmlns:a16="http://schemas.microsoft.com/office/drawing/2014/main" id="{5DC43058-12B6-428E-BB44-4ABC7B6E3CB2}"/>
              </a:ext>
            </a:extLst>
          </p:cNvPr>
          <p:cNvSpPr>
            <a:spLocks noGrp="1"/>
          </p:cNvSpPr>
          <p:nvPr/>
        </p:nvSpPr>
        <p:spPr>
          <a:xfrm>
            <a:off x="6455664" y="2695166"/>
            <a:ext cx="4901183" cy="363176"/>
          </a:xfrm>
          <a:prstGeom prst="rect">
            <a:avLst/>
          </a:prstGeom>
          <a:noFill/>
        </p:spPr>
        <p:txBody>
          <a:bodyPr wrap="square" lIns="27432" tIns="27432" rIns="27432" bIns="27432" anchor="t">
            <a:spAutoFit/>
          </a:bodyPr>
          <a:lstStyle/>
          <a:p>
            <a:pPr algn="l">
              <a:buNone/>
              <a:defRPr sz="2000" b="1">
                <a:solidFill>
                  <a:srgbClr val="F8F8F8"/>
                </a:solidFill>
                <a:latin typeface="Arial"/>
                <a:ea typeface="Arial"/>
                <a:cs typeface="Arial"/>
              </a:defRPr>
            </a:pPr>
            <a:r>
              <a:rPr dirty="0"/>
              <a:t>Four </a:t>
            </a:r>
            <a:r>
              <a:rPr lang="en-US" dirty="0"/>
              <a:t>N</a:t>
            </a:r>
            <a:r>
              <a:rPr dirty="0"/>
              <a:t>ew </a:t>
            </a:r>
            <a:r>
              <a:rPr lang="en-US" dirty="0"/>
              <a:t>T</a:t>
            </a:r>
            <a:r>
              <a:rPr dirty="0"/>
              <a:t>ypes</a:t>
            </a:r>
          </a:p>
        </p:txBody>
      </p:sp>
      <p:sp>
        <p:nvSpPr>
          <p:cNvPr id="12" name="TextBox 11">
            <a:extLst>
              <a:ext uri="{FF2B5EF4-FFF2-40B4-BE49-F238E27FC236}">
                <a16:creationId xmlns:a16="http://schemas.microsoft.com/office/drawing/2014/main" id="{AC9AEBD8-6DAB-468A-A81E-60E4BBFD4A3F}"/>
              </a:ext>
            </a:extLst>
          </p:cNvPr>
          <p:cNvSpPr>
            <a:spLocks noGrp="1"/>
          </p:cNvSpPr>
          <p:nvPr/>
        </p:nvSpPr>
        <p:spPr>
          <a:xfrm>
            <a:off x="6455664" y="3289526"/>
            <a:ext cx="4901183" cy="1778949"/>
          </a:xfrm>
          <a:prstGeom prst="rect">
            <a:avLst/>
          </a:prstGeom>
          <a:noFill/>
        </p:spPr>
        <p:txBody>
          <a:bodyPr wrap="square" lIns="27432" tIns="27432" rIns="27432" bIns="27432" anchor="t">
            <a:spAutoFit/>
          </a:bodyPr>
          <a:lstStyle/>
          <a:p>
            <a:pPr algn="l">
              <a:buNone/>
              <a:defRPr sz="1300" b="0">
                <a:solidFill>
                  <a:srgbClr val="B8B8B8"/>
                </a:solidFill>
                <a:latin typeface="Arial"/>
                <a:ea typeface="Arial"/>
                <a:cs typeface="Arial"/>
              </a:defRPr>
            </a:pPr>
            <a:r>
              <a:rPr sz="1600" dirty="0" err="1">
                <a:solidFill>
                  <a:schemeClr val="bg1"/>
                </a:solidFill>
              </a:rPr>
              <a:t>Skydio</a:t>
            </a:r>
            <a:r>
              <a:rPr sz="1600" dirty="0">
                <a:solidFill>
                  <a:schemeClr val="bg1"/>
                </a:solidFill>
              </a:rPr>
              <a:t> R10  +32</a:t>
            </a:r>
            <a:r>
              <a:rPr lang="en-US" sz="1600" dirty="0">
                <a:solidFill>
                  <a:schemeClr val="bg1"/>
                </a:solidFill>
              </a:rPr>
              <a:t>  ($4,995 each)</a:t>
            </a:r>
          </a:p>
          <a:p>
            <a:pPr algn="l">
              <a:buNone/>
              <a:defRPr sz="1300" b="0">
                <a:solidFill>
                  <a:srgbClr val="B8B8B8"/>
                </a:solidFill>
                <a:latin typeface="Arial"/>
                <a:ea typeface="Arial"/>
                <a:cs typeface="Arial"/>
              </a:defRPr>
            </a:pPr>
            <a:br>
              <a:rPr sz="1600" dirty="0">
                <a:solidFill>
                  <a:schemeClr val="bg1"/>
                </a:solidFill>
              </a:rPr>
            </a:br>
            <a:r>
              <a:rPr sz="1600" dirty="0">
                <a:solidFill>
                  <a:schemeClr val="bg1"/>
                </a:solidFill>
              </a:rPr>
              <a:t>DJI </a:t>
            </a:r>
            <a:r>
              <a:rPr sz="1600" dirty="0" err="1">
                <a:solidFill>
                  <a:schemeClr val="bg1"/>
                </a:solidFill>
              </a:rPr>
              <a:t>Avata</a:t>
            </a:r>
            <a:r>
              <a:rPr sz="1600" dirty="0">
                <a:solidFill>
                  <a:schemeClr val="bg1"/>
                </a:solidFill>
              </a:rPr>
              <a:t> 360  +24</a:t>
            </a:r>
            <a:r>
              <a:rPr lang="en-US" sz="1600" dirty="0">
                <a:solidFill>
                  <a:schemeClr val="bg1"/>
                </a:solidFill>
              </a:rPr>
              <a:t>  ($1,500 each)</a:t>
            </a:r>
          </a:p>
          <a:p>
            <a:pPr algn="l">
              <a:buNone/>
              <a:defRPr sz="1300" b="0">
                <a:solidFill>
                  <a:srgbClr val="B8B8B8"/>
                </a:solidFill>
                <a:latin typeface="Arial"/>
                <a:ea typeface="Arial"/>
                <a:cs typeface="Arial"/>
              </a:defRPr>
            </a:pPr>
            <a:br>
              <a:rPr sz="1600" dirty="0">
                <a:solidFill>
                  <a:schemeClr val="bg1"/>
                </a:solidFill>
              </a:rPr>
            </a:br>
            <a:r>
              <a:rPr sz="1600" dirty="0">
                <a:solidFill>
                  <a:schemeClr val="bg1"/>
                </a:solidFill>
                <a:highlight>
                  <a:srgbClr val="808000"/>
                </a:highlight>
              </a:rPr>
              <a:t>SIG Sauer MCX-SPEAR LT  +50</a:t>
            </a:r>
            <a:r>
              <a:rPr lang="en-US" sz="1600" dirty="0">
                <a:solidFill>
                  <a:schemeClr val="bg1"/>
                </a:solidFill>
                <a:highlight>
                  <a:srgbClr val="808000"/>
                </a:highlight>
              </a:rPr>
              <a:t>  ($2,251 each)</a:t>
            </a:r>
          </a:p>
          <a:p>
            <a:pPr algn="l">
              <a:buNone/>
              <a:defRPr sz="1300" b="0">
                <a:solidFill>
                  <a:srgbClr val="B8B8B8"/>
                </a:solidFill>
                <a:latin typeface="Arial"/>
                <a:ea typeface="Arial"/>
                <a:cs typeface="Arial"/>
              </a:defRPr>
            </a:pPr>
            <a:br>
              <a:rPr sz="1600" dirty="0">
                <a:solidFill>
                  <a:schemeClr val="bg1"/>
                </a:solidFill>
                <a:highlight>
                  <a:srgbClr val="808000"/>
                </a:highlight>
              </a:rPr>
            </a:br>
            <a:r>
              <a:rPr sz="1600" dirty="0" err="1">
                <a:solidFill>
                  <a:schemeClr val="bg1"/>
                </a:solidFill>
                <a:highlight>
                  <a:srgbClr val="808000"/>
                </a:highlight>
              </a:rPr>
              <a:t>PepperBall</a:t>
            </a:r>
            <a:r>
              <a:rPr sz="1600" dirty="0">
                <a:solidFill>
                  <a:schemeClr val="bg1"/>
                </a:solidFill>
                <a:highlight>
                  <a:srgbClr val="808000"/>
                </a:highlight>
              </a:rPr>
              <a:t> VXR Shatter  +500</a:t>
            </a:r>
            <a:r>
              <a:rPr lang="en-US" sz="1600" dirty="0">
                <a:solidFill>
                  <a:schemeClr val="bg1"/>
                </a:solidFill>
                <a:highlight>
                  <a:srgbClr val="808000"/>
                </a:highlight>
              </a:rPr>
              <a:t>  (approx. $4,000)</a:t>
            </a:r>
            <a:endParaRPr sz="1600" dirty="0">
              <a:solidFill>
                <a:schemeClr val="bg1"/>
              </a:solidFill>
              <a:highlight>
                <a:srgbClr val="808000"/>
              </a:highlight>
            </a:endParaRPr>
          </a:p>
        </p:txBody>
      </p:sp>
      <p:sp>
        <p:nvSpPr>
          <p:cNvPr id="14" name="TextBox 6">
            <a:extLst>
              <a:ext uri="{FF2B5EF4-FFF2-40B4-BE49-F238E27FC236}">
                <a16:creationId xmlns:a16="http://schemas.microsoft.com/office/drawing/2014/main" id="{7D531ED4-7FE3-1CCA-48DF-4826F99CABF8}"/>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PROPOSED ACQUISITIONS</a:t>
            </a:r>
            <a:endParaRPr sz="2600" dirty="0">
              <a:solidFill>
                <a:srgbClr val="FFD838"/>
              </a:solidFill>
            </a:endParaRPr>
          </a:p>
        </p:txBody>
      </p:sp>
    </p:spTree>
    <p:extLst>
      <p:ext uri="{BB962C8B-B14F-4D97-AF65-F5344CB8AC3E}">
        <p14:creationId xmlns:p14="http://schemas.microsoft.com/office/powerpoint/2010/main" val="190332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A1E8B-BEDA-84DB-99B7-4EFB097C15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EBE674-59BC-32BB-FF2D-4B0797A6603B}"/>
              </a:ext>
            </a:extLst>
          </p:cNvPr>
          <p:cNvSpPr>
            <a:spLocks noGrp="1"/>
          </p:cNvSpPr>
          <p:nvPr/>
        </p:nvSpPr>
        <p:spPr>
          <a:xfrm>
            <a:off x="340361" y="6643288"/>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5" name="Rectangle 4">
            <a:extLst>
              <a:ext uri="{FF2B5EF4-FFF2-40B4-BE49-F238E27FC236}">
                <a16:creationId xmlns:a16="http://schemas.microsoft.com/office/drawing/2014/main" id="{37A87DF3-860F-2A74-AFFD-37D6B8F78D7F}"/>
              </a:ext>
            </a:extLst>
          </p:cNvPr>
          <p:cNvSpPr>
            <a:spLocks noGrp="1"/>
          </p:cNvSpPr>
          <p:nvPr/>
        </p:nvSpPr>
        <p:spPr>
          <a:xfrm>
            <a:off x="6937019" y="2283657"/>
            <a:ext cx="3693856" cy="571500"/>
          </a:xfrm>
          <a:prstGeom prst="rect">
            <a:avLst/>
          </a:prstGeom>
          <a:noFill/>
          <a:ln w="0">
            <a:noFill/>
          </a:ln>
        </p:spPr>
        <p:txBody>
          <a:bodyPr>
            <a:noAutofit/>
          </a:bodyPr>
          <a:lstStyle/>
          <a:p>
            <a:pPr algn="ctr">
              <a:defRPr sz="2400">
                <a:solidFill>
                  <a:srgbClr val="FFD838"/>
                </a:solidFill>
                <a:latin typeface="Arial"/>
                <a:ea typeface="Arial"/>
                <a:cs typeface="Arial"/>
              </a:defRPr>
            </a:pPr>
            <a:r>
              <a:rPr lang="en-US" sz="2400" b="1" dirty="0" err="1">
                <a:solidFill>
                  <a:srgbClr val="FFD838"/>
                </a:solidFill>
                <a:latin typeface="Arial"/>
                <a:ea typeface="Arial"/>
                <a:cs typeface="Arial"/>
              </a:rPr>
              <a:t>PepperBall</a:t>
            </a:r>
            <a:r>
              <a:rPr lang="en-US" sz="2400" b="1" dirty="0">
                <a:solidFill>
                  <a:srgbClr val="FFD838"/>
                </a:solidFill>
                <a:latin typeface="Arial"/>
                <a:ea typeface="Arial"/>
                <a:cs typeface="Arial"/>
              </a:rPr>
              <a:t> VXR Shatter</a:t>
            </a:r>
            <a:endParaRPr sz="2400" b="1" dirty="0">
              <a:solidFill>
                <a:srgbClr val="FFD838"/>
              </a:solidFill>
              <a:latin typeface="Arial"/>
              <a:ea typeface="Arial"/>
              <a:cs typeface="Arial"/>
            </a:endParaRPr>
          </a:p>
        </p:txBody>
      </p:sp>
      <p:sp>
        <p:nvSpPr>
          <p:cNvPr id="14" name="Rectangle 13">
            <a:extLst>
              <a:ext uri="{FF2B5EF4-FFF2-40B4-BE49-F238E27FC236}">
                <a16:creationId xmlns:a16="http://schemas.microsoft.com/office/drawing/2014/main" id="{B7B21BB0-B12B-AAD3-475A-52BE5A2CDCD7}"/>
              </a:ext>
            </a:extLst>
          </p:cNvPr>
          <p:cNvSpPr>
            <a:spLocks noGrp="1"/>
          </p:cNvSpPr>
          <p:nvPr/>
        </p:nvSpPr>
        <p:spPr>
          <a:xfrm>
            <a:off x="871222" y="2283657"/>
            <a:ext cx="4139141" cy="571500"/>
          </a:xfrm>
          <a:prstGeom prst="rect">
            <a:avLst/>
          </a:prstGeom>
          <a:noFill/>
          <a:ln w="0">
            <a:noFill/>
          </a:ln>
        </p:spPr>
        <p:txBody>
          <a:bodyPr>
            <a:noAutofit/>
          </a:bodyPr>
          <a:lstStyle/>
          <a:p>
            <a:pPr algn="ctr">
              <a:defRPr sz="2400">
                <a:solidFill>
                  <a:srgbClr val="FFD838"/>
                </a:solidFill>
                <a:latin typeface="Arial"/>
                <a:ea typeface="Arial"/>
                <a:cs typeface="Arial"/>
              </a:defRPr>
            </a:pPr>
            <a:r>
              <a:rPr lang="en-US" sz="2400" b="1" dirty="0" err="1">
                <a:solidFill>
                  <a:srgbClr val="FFD838"/>
                </a:solidFill>
                <a:latin typeface="Arial"/>
                <a:ea typeface="Arial"/>
                <a:cs typeface="Arial"/>
              </a:rPr>
              <a:t>PepperBall</a:t>
            </a:r>
            <a:r>
              <a:rPr lang="en-US" sz="2400" b="1" dirty="0">
                <a:solidFill>
                  <a:srgbClr val="FFD838"/>
                </a:solidFill>
                <a:latin typeface="Arial"/>
                <a:ea typeface="Arial"/>
                <a:cs typeface="Arial"/>
              </a:rPr>
              <a:t> Jammer Round</a:t>
            </a:r>
            <a:endParaRPr sz="2400" b="1" dirty="0">
              <a:solidFill>
                <a:srgbClr val="FFD838"/>
              </a:solidFill>
              <a:latin typeface="Arial"/>
              <a:ea typeface="Arial"/>
              <a:cs typeface="Arial"/>
            </a:endParaRPr>
          </a:p>
        </p:txBody>
      </p:sp>
      <p:sp>
        <p:nvSpPr>
          <p:cNvPr id="15" name="Arrow: Right 14">
            <a:extLst>
              <a:ext uri="{FF2B5EF4-FFF2-40B4-BE49-F238E27FC236}">
                <a16:creationId xmlns:a16="http://schemas.microsoft.com/office/drawing/2014/main" id="{922F1542-E612-5D9F-5C3D-C006B95C20D7}"/>
              </a:ext>
            </a:extLst>
          </p:cNvPr>
          <p:cNvSpPr/>
          <p:nvPr/>
        </p:nvSpPr>
        <p:spPr>
          <a:xfrm>
            <a:off x="5285072" y="2411178"/>
            <a:ext cx="1377238" cy="25504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B0B045C-9897-2EB2-C244-1A50BCDA3A01}"/>
              </a:ext>
            </a:extLst>
          </p:cNvPr>
          <p:cNvSpPr>
            <a:spLocks noGrp="1"/>
          </p:cNvSpPr>
          <p:nvPr/>
        </p:nvSpPr>
        <p:spPr>
          <a:xfrm>
            <a:off x="6937018" y="3987739"/>
            <a:ext cx="3816165" cy="795640"/>
          </a:xfrm>
          <a:prstGeom prst="rect">
            <a:avLst/>
          </a:prstGeom>
          <a:noFill/>
          <a:ln w="0">
            <a:noFill/>
          </a:ln>
        </p:spPr>
        <p:txBody>
          <a:bodyPr>
            <a:noAutofit/>
          </a:bodyPr>
          <a:lstStyle/>
          <a:p>
            <a:pPr algn="ctr">
              <a:defRPr sz="2400">
                <a:solidFill>
                  <a:srgbClr val="FFD838"/>
                </a:solidFill>
                <a:latin typeface="Arial"/>
                <a:ea typeface="Arial"/>
                <a:cs typeface="Arial"/>
              </a:defRPr>
            </a:pPr>
            <a:r>
              <a:rPr lang="sv-SE" sz="2400" b="1" dirty="0"/>
              <a:t>SIG SAUER MCX-SPEAR LT IR 5.56 11.5" SBR</a:t>
            </a:r>
            <a:endParaRPr lang="sv-SE" sz="2400" b="1" dirty="0">
              <a:solidFill>
                <a:srgbClr val="FFD838"/>
              </a:solidFill>
              <a:latin typeface="Arial"/>
              <a:ea typeface="Arial"/>
              <a:cs typeface="Arial"/>
            </a:endParaRPr>
          </a:p>
        </p:txBody>
      </p:sp>
      <p:sp>
        <p:nvSpPr>
          <p:cNvPr id="19" name="Rectangle 18">
            <a:extLst>
              <a:ext uri="{FF2B5EF4-FFF2-40B4-BE49-F238E27FC236}">
                <a16:creationId xmlns:a16="http://schemas.microsoft.com/office/drawing/2014/main" id="{64A30C6A-3276-FF05-5A68-51FA64B1946A}"/>
              </a:ext>
            </a:extLst>
          </p:cNvPr>
          <p:cNvSpPr>
            <a:spLocks noGrp="1"/>
          </p:cNvSpPr>
          <p:nvPr/>
        </p:nvSpPr>
        <p:spPr>
          <a:xfrm>
            <a:off x="1129833" y="4062206"/>
            <a:ext cx="3880530" cy="470324"/>
          </a:xfrm>
          <a:prstGeom prst="rect">
            <a:avLst/>
          </a:prstGeom>
          <a:noFill/>
          <a:ln w="0">
            <a:noFill/>
          </a:ln>
        </p:spPr>
        <p:txBody>
          <a:bodyPr>
            <a:noAutofit/>
          </a:bodyPr>
          <a:lstStyle/>
          <a:p>
            <a:pPr algn="ctr">
              <a:defRPr sz="2400">
                <a:solidFill>
                  <a:srgbClr val="FFD838"/>
                </a:solidFill>
                <a:latin typeface="Arial"/>
                <a:ea typeface="Arial"/>
                <a:cs typeface="Arial"/>
              </a:defRPr>
            </a:pPr>
            <a:r>
              <a:rPr lang="en-US" sz="2400" b="1" dirty="0"/>
              <a:t>LWRC M61C 5.56x45MM</a:t>
            </a:r>
            <a:endParaRPr sz="2400" b="1" dirty="0">
              <a:solidFill>
                <a:srgbClr val="FFD838"/>
              </a:solidFill>
              <a:latin typeface="Arial"/>
              <a:ea typeface="Arial"/>
              <a:cs typeface="Arial"/>
            </a:endParaRPr>
          </a:p>
        </p:txBody>
      </p:sp>
      <p:sp>
        <p:nvSpPr>
          <p:cNvPr id="21" name="Arrow: Right 20">
            <a:extLst>
              <a:ext uri="{FF2B5EF4-FFF2-40B4-BE49-F238E27FC236}">
                <a16:creationId xmlns:a16="http://schemas.microsoft.com/office/drawing/2014/main" id="{4EFD39AB-9EAD-2713-EBA0-98E2FEE8FA7A}"/>
              </a:ext>
            </a:extLst>
          </p:cNvPr>
          <p:cNvSpPr/>
          <p:nvPr/>
        </p:nvSpPr>
        <p:spPr>
          <a:xfrm>
            <a:off x="5285072" y="4115260"/>
            <a:ext cx="1377238" cy="25504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17">
            <a:extLst>
              <a:ext uri="{FF2B5EF4-FFF2-40B4-BE49-F238E27FC236}">
                <a16:creationId xmlns:a16="http://schemas.microsoft.com/office/drawing/2014/main" id="{D9A5BCAA-AD13-7FCE-7CFF-6F3B0371F61B}"/>
              </a:ext>
            </a:extLst>
          </p:cNvPr>
          <p:cNvSpPr>
            <a:spLocks noGrp="1"/>
          </p:cNvSpPr>
          <p:nvPr/>
        </p:nvSpPr>
        <p:spPr>
          <a:xfrm>
            <a:off x="1629055" y="3006549"/>
            <a:ext cx="7315200" cy="240066"/>
          </a:xfrm>
          <a:prstGeom prst="rect">
            <a:avLst/>
          </a:prstGeom>
          <a:noFill/>
        </p:spPr>
        <p:txBody>
          <a:bodyPr wrap="square" lIns="27432" tIns="27432" rIns="27432" bIns="27432" anchor="t">
            <a:spAutoFit/>
          </a:bodyPr>
          <a:lstStyle/>
          <a:p>
            <a:pPr>
              <a:defRPr sz="1500" b="0">
                <a:solidFill>
                  <a:srgbClr val="F8F8F8"/>
                </a:solidFill>
                <a:latin typeface="Arial"/>
                <a:ea typeface="Arial"/>
                <a:cs typeface="Arial"/>
              </a:defRPr>
            </a:pPr>
            <a:r>
              <a:rPr lang="en-US" sz="1200" dirty="0">
                <a:latin typeface="Arial" panose="020B0604020202020204" pitchFamily="34" charset="0"/>
                <a:cs typeface="Arial" panose="020B0604020202020204" pitchFamily="34" charset="0"/>
              </a:rPr>
              <a:t>Replace the Jammer round which was never produced.</a:t>
            </a:r>
            <a:endParaRPr sz="12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5D6BE55-7DFF-3A62-94C5-0070586ADEEA}"/>
              </a:ext>
            </a:extLst>
          </p:cNvPr>
          <p:cNvSpPr txBox="1"/>
          <p:nvPr/>
        </p:nvSpPr>
        <p:spPr>
          <a:xfrm>
            <a:off x="1557133" y="4775503"/>
            <a:ext cx="6097464" cy="276999"/>
          </a:xfrm>
          <a:prstGeom prst="rect">
            <a:avLst/>
          </a:prstGeom>
          <a:noFill/>
        </p:spPr>
        <p:txBody>
          <a:bodyPr wrap="square">
            <a:spAutoFit/>
          </a:bodyPr>
          <a:lstStyle/>
          <a:p>
            <a:r>
              <a:rPr lang="en-US" sz="1200" i="0" u="none" strike="noStrike" baseline="0" dirty="0">
                <a:solidFill>
                  <a:schemeClr val="bg1"/>
                </a:solidFill>
                <a:latin typeface="Arial" panose="020B0604020202020204" pitchFamily="34" charset="0"/>
                <a:cs typeface="Arial" panose="020B0604020202020204" pitchFamily="34" charset="0"/>
              </a:rPr>
              <a:t>Replace Special Response Unit's inventory of</a:t>
            </a:r>
            <a:r>
              <a:rPr lang="en-US" sz="1200" dirty="0">
                <a:solidFill>
                  <a:schemeClr val="bg1"/>
                </a:solidFill>
                <a:latin typeface="Arial" panose="020B0604020202020204" pitchFamily="34" charset="0"/>
                <a:cs typeface="Arial" panose="020B0604020202020204" pitchFamily="34" charset="0"/>
              </a:rPr>
              <a:t> </a:t>
            </a:r>
            <a:r>
              <a:rPr lang="en-US" sz="1200" i="0" u="none" strike="noStrike" baseline="0" dirty="0">
                <a:solidFill>
                  <a:schemeClr val="bg1"/>
                </a:solidFill>
                <a:latin typeface="Arial" panose="020B0604020202020204" pitchFamily="34" charset="0"/>
                <a:cs typeface="Arial" panose="020B0604020202020204" pitchFamily="34" charset="0"/>
              </a:rPr>
              <a:t>LWRC M61C and ICDI rifles.</a:t>
            </a:r>
            <a:endParaRPr lang="en-US" sz="12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1CFE3FC-FA25-6446-6C5D-B82399A57C66}"/>
              </a:ext>
            </a:extLst>
          </p:cNvPr>
          <p:cNvSpPr>
            <a:spLocks noGrp="1"/>
          </p:cNvSpPr>
          <p:nvPr/>
        </p:nvSpPr>
        <p:spPr>
          <a:xfrm>
            <a:off x="937846" y="715084"/>
            <a:ext cx="11254154"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WHY THESE REPLACEMENTS ARE BEING REQUESTED?</a:t>
            </a:r>
            <a:endParaRPr sz="2600" dirty="0">
              <a:solidFill>
                <a:srgbClr val="FFD838"/>
              </a:solidFill>
            </a:endParaRPr>
          </a:p>
        </p:txBody>
      </p:sp>
    </p:spTree>
    <p:extLst>
      <p:ext uri="{BB962C8B-B14F-4D97-AF65-F5344CB8AC3E}">
        <p14:creationId xmlns:p14="http://schemas.microsoft.com/office/powerpoint/2010/main" val="3966291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4">
            <a:extLst>
              <a:ext uri="{FF2B5EF4-FFF2-40B4-BE49-F238E27FC236}">
                <a16:creationId xmlns:a16="http://schemas.microsoft.com/office/drawing/2014/main" id="{CB451A72-E091-80CD-D8B1-ACF811A9A663}"/>
              </a:ext>
            </a:extLst>
          </p:cNvPr>
          <p:cNvSpPr>
            <a:spLocks noGrp="1"/>
          </p:cNvSpPr>
          <p:nvPr/>
        </p:nvSpPr>
        <p:spPr>
          <a:xfrm>
            <a:off x="1530461" y="2204787"/>
            <a:ext cx="9309101" cy="3689089"/>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b="1" dirty="0">
              <a:latin typeface="Arial"/>
              <a:ea typeface="Arial"/>
              <a:cs typeface="Arial"/>
            </a:endParaRPr>
          </a:p>
        </p:txBody>
      </p:sp>
      <p:sp>
        <p:nvSpPr>
          <p:cNvPr id="3" name="TextBox 2">
            <a:extLst>
              <a:ext uri="{FF2B5EF4-FFF2-40B4-BE49-F238E27FC236}">
                <a16:creationId xmlns:a16="http://schemas.microsoft.com/office/drawing/2014/main" id="{683F6F48-9312-20D3-8D69-3C2B2211C9A8}"/>
              </a:ext>
            </a:extLst>
          </p:cNvPr>
          <p:cNvSpPr>
            <a:spLocks noGrp="1"/>
          </p:cNvSpPr>
          <p:nvPr/>
        </p:nvSpPr>
        <p:spPr>
          <a:xfrm>
            <a:off x="340357" y="6643288"/>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28" name="TextBox 27">
            <a:extLst>
              <a:ext uri="{FF2B5EF4-FFF2-40B4-BE49-F238E27FC236}">
                <a16:creationId xmlns:a16="http://schemas.microsoft.com/office/drawing/2014/main" id="{CD232F80-5720-04D7-8209-C2DCB3EB93B0}"/>
              </a:ext>
            </a:extLst>
          </p:cNvPr>
          <p:cNvSpPr>
            <a:spLocks noGrp="1"/>
          </p:cNvSpPr>
          <p:nvPr/>
        </p:nvSpPr>
        <p:spPr>
          <a:xfrm>
            <a:off x="2658515" y="2589919"/>
            <a:ext cx="8270060" cy="2554545"/>
          </a:xfrm>
          <a:prstGeom prst="rect">
            <a:avLst/>
          </a:prstGeom>
          <a:noFill/>
        </p:spPr>
        <p:txBody>
          <a:bodyPr wrap="square">
            <a:spAutoFit/>
          </a:bodyPr>
          <a:lstStyle/>
          <a:p>
            <a:pPr>
              <a:buNone/>
            </a:pPr>
            <a:r>
              <a:rPr lang="en-US" sz="2400" b="1" dirty="0">
                <a:solidFill>
                  <a:schemeClr val="bg1"/>
                </a:solidFill>
                <a:latin typeface="Arial" panose="020B0604020202020204" pitchFamily="34" charset="0"/>
                <a:ea typeface="Arial"/>
                <a:cs typeface="Arial" panose="020B0604020202020204" pitchFamily="34" charset="0"/>
              </a:rPr>
              <a:t>Community members had an opportunity to:</a:t>
            </a:r>
          </a:p>
          <a:p>
            <a:pPr>
              <a:buNone/>
            </a:pPr>
            <a:endParaRPr lang="en-US" sz="2400" b="1" dirty="0">
              <a:solidFill>
                <a:schemeClr val="bg1"/>
              </a:solidFill>
              <a:latin typeface="Arial" panose="020B0604020202020204" pitchFamily="34" charset="0"/>
              <a:ea typeface="Arial"/>
              <a:cs typeface="Arial" panose="020B0604020202020204" pitchFamily="34" charset="0"/>
            </a:endParaRPr>
          </a:p>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Review the Annual Military Equipment Report</a:t>
            </a:r>
          </a:p>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Ask questions about ACSO's military equipment program</a:t>
            </a:r>
          </a:p>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Provide comments and feedback</a:t>
            </a:r>
          </a:p>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Discuss equipment use, inventory, costs, and proposed acquisitions</a:t>
            </a:r>
          </a:p>
          <a:p>
            <a:endParaRPr lang="en-US" sz="1600" dirty="0">
              <a:solidFill>
                <a:schemeClr val="bg1"/>
              </a:solidFill>
              <a:latin typeface="Arial" panose="020B0604020202020204" pitchFamily="34" charset="0"/>
              <a:cs typeface="Arial" panose="020B0604020202020204" pitchFamily="34" charset="0"/>
            </a:endParaRPr>
          </a:p>
          <a:p>
            <a:endParaRPr lang="en-US" sz="1600" dirty="0">
              <a:solidFill>
                <a:schemeClr val="bg1"/>
              </a:solidFill>
              <a:latin typeface="Arial" panose="020B0604020202020204" pitchFamily="34" charset="0"/>
              <a:cs typeface="Arial" panose="020B0604020202020204" pitchFamily="34" charset="0"/>
            </a:endParaRPr>
          </a:p>
          <a:p>
            <a:r>
              <a:rPr lang="en-US" sz="1600" dirty="0">
                <a:solidFill>
                  <a:schemeClr val="bg1"/>
                </a:solidFill>
                <a:latin typeface="Arial" panose="020B0604020202020204" pitchFamily="34" charset="0"/>
                <a:cs typeface="Arial" panose="020B0604020202020204" pitchFamily="34" charset="0"/>
              </a:rPr>
              <a:t>Questions raised were addressed by ACSO staff and subject matter experts.</a:t>
            </a:r>
            <a:endParaRPr sz="16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362A508-1590-662D-13B5-DDF4EC893BCD}"/>
              </a:ext>
            </a:extLst>
          </p:cNvPr>
          <p:cNvSpPr>
            <a:spLocks noGrp="1"/>
          </p:cNvSpPr>
          <p:nvPr/>
        </p:nvSpPr>
        <p:spPr>
          <a:xfrm>
            <a:off x="1441449" y="4769251"/>
            <a:ext cx="9309101" cy="286232"/>
          </a:xfrm>
          <a:prstGeom prst="rect">
            <a:avLst/>
          </a:prstGeom>
          <a:noFill/>
          <a:ln w="0">
            <a:noFill/>
          </a:ln>
        </p:spPr>
        <p:txBody>
          <a:bodyPr>
            <a:noAutofit/>
          </a:bodyPr>
          <a:lstStyle/>
          <a:p>
            <a:pPr algn="ctr"/>
            <a:endParaRPr lang="en-US" sz="1200" dirty="0">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DB9DE1D9-436D-8383-E07F-4D885E782E23}"/>
              </a:ext>
            </a:extLst>
          </p:cNvPr>
          <p:cNvSpPr>
            <a:spLocks noGrp="1"/>
          </p:cNvSpPr>
          <p:nvPr/>
        </p:nvSpPr>
        <p:spPr>
          <a:xfrm>
            <a:off x="0" y="1455375"/>
            <a:ext cx="12192000" cy="318114"/>
          </a:xfrm>
          <a:prstGeom prst="rect">
            <a:avLst/>
          </a:prstGeom>
          <a:noFill/>
          <a:ln w="0">
            <a:noFill/>
          </a:ln>
        </p:spPr>
        <p:txBody>
          <a:bodyPr>
            <a:noAutofit/>
          </a:bodyPr>
          <a:lstStyle/>
          <a:p>
            <a:pPr algn="ctr">
              <a:defRPr sz="1875">
                <a:solidFill>
                  <a:srgbClr val="F8F8F8"/>
                </a:solidFill>
                <a:latin typeface="Arial"/>
                <a:ea typeface="Arial"/>
                <a:cs typeface="Arial"/>
              </a:defRPr>
            </a:pPr>
            <a:r>
              <a:rPr lang="en-US" sz="1400" dirty="0">
                <a:solidFill>
                  <a:srgbClr val="F8F8F8"/>
                </a:solidFill>
                <a:latin typeface="Arial"/>
                <a:ea typeface="Arial"/>
                <a:cs typeface="Arial"/>
              </a:rPr>
              <a:t>October 12, 2026</a:t>
            </a:r>
          </a:p>
          <a:p>
            <a:pPr algn="ctr">
              <a:defRPr sz="1875">
                <a:solidFill>
                  <a:srgbClr val="F8F8F8"/>
                </a:solidFill>
                <a:latin typeface="Arial"/>
                <a:ea typeface="Arial"/>
                <a:cs typeface="Arial"/>
              </a:defRPr>
            </a:pPr>
            <a:r>
              <a:rPr lang="en-US" sz="1400" dirty="0">
                <a:solidFill>
                  <a:srgbClr val="F8F8F8"/>
                </a:solidFill>
                <a:latin typeface="Arial"/>
                <a:ea typeface="Arial"/>
                <a:cs typeface="Arial"/>
              </a:rPr>
              <a:t>Cherryland Community Center | Hayward</a:t>
            </a:r>
            <a:endParaRPr sz="1400" dirty="0">
              <a:solidFill>
                <a:srgbClr val="F8F8F8"/>
              </a:solidFill>
              <a:latin typeface="Arial"/>
              <a:ea typeface="Arial"/>
              <a:cs typeface="Arial"/>
            </a:endParaRPr>
          </a:p>
        </p:txBody>
      </p:sp>
      <p:sp>
        <p:nvSpPr>
          <p:cNvPr id="7" name="TextBox 6">
            <a:extLst>
              <a:ext uri="{FF2B5EF4-FFF2-40B4-BE49-F238E27FC236}">
                <a16:creationId xmlns:a16="http://schemas.microsoft.com/office/drawing/2014/main" id="{EA4747B7-B111-D4AC-E060-D7543BFC55AA}"/>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algn="ctr">
              <a:buNone/>
              <a:defRPr sz="2000" b="1">
                <a:solidFill>
                  <a:srgbClr val="F8F8F8"/>
                </a:solidFill>
                <a:latin typeface="Arial"/>
                <a:ea typeface="Arial"/>
                <a:cs typeface="Arial"/>
              </a:defRPr>
            </a:pPr>
            <a:r>
              <a:rPr lang="en-US" sz="2600" dirty="0">
                <a:solidFill>
                  <a:srgbClr val="FFD838"/>
                </a:solidFill>
              </a:rPr>
              <a:t>COMMUNITY ENGAGEMENT MEETING</a:t>
            </a:r>
            <a:endParaRPr sz="2600" dirty="0">
              <a:solidFill>
                <a:srgbClr val="FFD838"/>
              </a:solidFill>
            </a:endParaRPr>
          </a:p>
        </p:txBody>
      </p:sp>
    </p:spTree>
    <p:extLst>
      <p:ext uri="{BB962C8B-B14F-4D97-AF65-F5344CB8AC3E}">
        <p14:creationId xmlns:p14="http://schemas.microsoft.com/office/powerpoint/2010/main" val="2946588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500C8-B295-4D3D-BCD2-54EC183907C9}"/>
              </a:ext>
            </a:extLst>
          </p:cNvPr>
          <p:cNvSpPr>
            <a:spLocks noGrp="1"/>
          </p:cNvSpPr>
          <p:nvPr/>
        </p:nvSpPr>
        <p:spPr>
          <a:xfrm>
            <a:off x="340356" y="6651751"/>
            <a:ext cx="9144000" cy="164592"/>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800" b="0">
                <a:solidFill>
                  <a:srgbClr val="B8B8B8"/>
                </a:solidFill>
                <a:latin typeface="Arial"/>
                <a:ea typeface="Arial"/>
                <a:cs typeface="Arial"/>
              </a:defRPr>
            </a:pPr>
            <a:r>
              <a:rPr kumimoji="0" sz="800" b="0" i="0" u="none" strike="noStrike" kern="1200" cap="none" spc="0" normalizeH="0" baseline="0" noProof="0">
                <a:ln>
                  <a:noFill/>
                </a:ln>
                <a:solidFill>
                  <a:srgbClr val="B8B8B8"/>
                </a:solidFill>
                <a:effectLst/>
                <a:uLnTx/>
                <a:uFillTx/>
                <a:latin typeface="Arial"/>
                <a:cs typeface="Arial"/>
              </a:rPr>
              <a:t>2025–2026 Annual Military Equipment Report</a:t>
            </a:r>
          </a:p>
        </p:txBody>
      </p:sp>
      <p:sp>
        <p:nvSpPr>
          <p:cNvPr id="5" name="Rounded Rectangle 4">
            <a:extLst>
              <a:ext uri="{FF2B5EF4-FFF2-40B4-BE49-F238E27FC236}">
                <a16:creationId xmlns:a16="http://schemas.microsoft.com/office/drawing/2014/main" id="{B7578556-0049-4D8D-9225-3B55C14CC897}"/>
              </a:ext>
            </a:extLst>
          </p:cNvPr>
          <p:cNvSpPr>
            <a:spLocks noGrp="1"/>
          </p:cNvSpPr>
          <p:nvPr/>
        </p:nvSpPr>
        <p:spPr>
          <a:xfrm>
            <a:off x="658368" y="1624589"/>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FE361894-6048-4CAE-B615-43C263A24048}"/>
              </a:ext>
            </a:extLst>
          </p:cNvPr>
          <p:cNvSpPr>
            <a:spLocks noGrp="1"/>
          </p:cNvSpPr>
          <p:nvPr/>
        </p:nvSpPr>
        <p:spPr>
          <a:xfrm>
            <a:off x="822959" y="1770893"/>
            <a:ext cx="4928616" cy="228600"/>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000" b="1">
                <a:solidFill>
                  <a:srgbClr val="FFD838"/>
                </a:solidFill>
                <a:latin typeface="Arial"/>
                <a:ea typeface="Arial"/>
                <a:cs typeface="Arial"/>
              </a:defRPr>
            </a:pPr>
            <a:r>
              <a:rPr kumimoji="0" sz="1000" b="1" i="0" u="none" strike="noStrike" kern="1200" cap="none" spc="0" normalizeH="0" baseline="0" noProof="0">
                <a:ln>
                  <a:noFill/>
                </a:ln>
                <a:solidFill>
                  <a:srgbClr val="FFD838"/>
                </a:solidFill>
                <a:effectLst/>
                <a:uLnTx/>
                <a:uFillTx/>
                <a:latin typeface="Arial"/>
                <a:cs typeface="Arial"/>
              </a:rPr>
              <a:t>1</a:t>
            </a:r>
          </a:p>
        </p:txBody>
      </p:sp>
      <p:sp>
        <p:nvSpPr>
          <p:cNvPr id="7" name="TextBox 6">
            <a:extLst>
              <a:ext uri="{FF2B5EF4-FFF2-40B4-BE49-F238E27FC236}">
                <a16:creationId xmlns:a16="http://schemas.microsoft.com/office/drawing/2014/main" id="{12626531-5AFA-426B-B76C-FE5F80A72963}"/>
              </a:ext>
            </a:extLst>
          </p:cNvPr>
          <p:cNvSpPr>
            <a:spLocks noGrp="1"/>
          </p:cNvSpPr>
          <p:nvPr/>
        </p:nvSpPr>
        <p:spPr>
          <a:xfrm>
            <a:off x="822959" y="2109221"/>
            <a:ext cx="4928616" cy="363176"/>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2000" b="1">
                <a:solidFill>
                  <a:srgbClr val="F8F8F8"/>
                </a:solidFill>
                <a:latin typeface="Arial"/>
                <a:ea typeface="Arial"/>
                <a:cs typeface="Arial"/>
              </a:defRPr>
            </a:pPr>
            <a:r>
              <a:rPr lang="en-US" dirty="0"/>
              <a:t>October 12</a:t>
            </a:r>
            <a:endParaRPr kumimoji="0" sz="2000" b="1" i="0" u="none" strike="noStrike" kern="1200" cap="none" spc="0" normalizeH="0" baseline="0" noProof="0" dirty="0">
              <a:ln>
                <a:noFill/>
              </a:ln>
              <a:solidFill>
                <a:srgbClr val="F8F8F8"/>
              </a:solidFill>
              <a:effectLst/>
              <a:uLnTx/>
              <a:uFillTx/>
              <a:latin typeface="Arial"/>
              <a:cs typeface="Arial"/>
            </a:endParaRPr>
          </a:p>
        </p:txBody>
      </p:sp>
      <p:sp>
        <p:nvSpPr>
          <p:cNvPr id="8" name="TextBox 7">
            <a:extLst>
              <a:ext uri="{FF2B5EF4-FFF2-40B4-BE49-F238E27FC236}">
                <a16:creationId xmlns:a16="http://schemas.microsoft.com/office/drawing/2014/main" id="{45EA80F9-7B44-4BD4-BA80-B0078A7A5828}"/>
              </a:ext>
            </a:extLst>
          </p:cNvPr>
          <p:cNvSpPr>
            <a:spLocks noGrp="1"/>
          </p:cNvSpPr>
          <p:nvPr/>
        </p:nvSpPr>
        <p:spPr>
          <a:xfrm>
            <a:off x="822959" y="2703581"/>
            <a:ext cx="4928616" cy="655564"/>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r>
              <a:rPr kumimoji="0" lang="en-US" sz="1300" b="1" i="0" u="none" strike="noStrike" kern="1200" cap="none" spc="0" normalizeH="0" baseline="0" noProof="0" dirty="0">
                <a:ln>
                  <a:noFill/>
                </a:ln>
                <a:solidFill>
                  <a:prstClr val="white"/>
                </a:solidFill>
                <a:effectLst/>
                <a:uLnTx/>
                <a:uFillTx/>
                <a:latin typeface="Arial"/>
                <a:cs typeface="Arial"/>
              </a:rPr>
              <a:t>Community Engagement Meeting</a:t>
            </a:r>
          </a:p>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endParaRPr lang="en-US" sz="1300" dirty="0">
              <a:solidFill>
                <a:prstClr val="white"/>
              </a:solidFill>
              <a:latin typeface="Arial"/>
              <a:cs typeface="Arial"/>
            </a:endParaRPr>
          </a:p>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r>
              <a:rPr kumimoji="0" lang="en-US" sz="1300" b="0" i="0" u="none" strike="noStrike" kern="1200" cap="none" spc="0" normalizeH="0" baseline="0" noProof="0" dirty="0">
                <a:ln>
                  <a:noFill/>
                </a:ln>
                <a:solidFill>
                  <a:prstClr val="white"/>
                </a:solidFill>
                <a:effectLst/>
                <a:uLnTx/>
                <a:uFillTx/>
                <a:latin typeface="Arial"/>
                <a:cs typeface="Arial"/>
              </a:rPr>
              <a:t>Completed</a:t>
            </a:r>
            <a:endParaRPr kumimoji="0" sz="1300" b="0" i="0" u="none" strike="noStrike" kern="1200" cap="none" spc="0" normalizeH="0" baseline="0" noProof="0" dirty="0">
              <a:ln>
                <a:noFill/>
              </a:ln>
              <a:solidFill>
                <a:prstClr val="white"/>
              </a:solidFill>
              <a:effectLst/>
              <a:uLnTx/>
              <a:uFillTx/>
              <a:latin typeface="Arial"/>
              <a:cs typeface="Arial"/>
            </a:endParaRPr>
          </a:p>
        </p:txBody>
      </p:sp>
      <p:sp>
        <p:nvSpPr>
          <p:cNvPr id="9" name="Rounded Rectangle 8">
            <a:extLst>
              <a:ext uri="{FF2B5EF4-FFF2-40B4-BE49-F238E27FC236}">
                <a16:creationId xmlns:a16="http://schemas.microsoft.com/office/drawing/2014/main" id="{8740BB84-BAAD-4179-A1BE-04232B00B935}"/>
              </a:ext>
            </a:extLst>
          </p:cNvPr>
          <p:cNvSpPr>
            <a:spLocks noGrp="1"/>
          </p:cNvSpPr>
          <p:nvPr/>
        </p:nvSpPr>
        <p:spPr>
          <a:xfrm>
            <a:off x="6272784" y="1624589"/>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F25AF82C-F066-4A9F-9A9E-D7688424C0A2}"/>
              </a:ext>
            </a:extLst>
          </p:cNvPr>
          <p:cNvSpPr>
            <a:spLocks noGrp="1"/>
          </p:cNvSpPr>
          <p:nvPr/>
        </p:nvSpPr>
        <p:spPr>
          <a:xfrm>
            <a:off x="6437376" y="1770893"/>
            <a:ext cx="4928616" cy="228600"/>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000" b="1">
                <a:solidFill>
                  <a:srgbClr val="FFD838"/>
                </a:solidFill>
                <a:latin typeface="Arial"/>
                <a:ea typeface="Arial"/>
                <a:cs typeface="Arial"/>
              </a:defRPr>
            </a:pPr>
            <a:r>
              <a:rPr kumimoji="0" sz="1000" b="1" i="0" u="none" strike="noStrike" kern="1200" cap="none" spc="0" normalizeH="0" baseline="0" noProof="0">
                <a:ln>
                  <a:noFill/>
                </a:ln>
                <a:solidFill>
                  <a:srgbClr val="FFD838"/>
                </a:solidFill>
                <a:effectLst/>
                <a:uLnTx/>
                <a:uFillTx/>
                <a:latin typeface="Arial"/>
                <a:cs typeface="Arial"/>
              </a:rPr>
              <a:t>2</a:t>
            </a:r>
          </a:p>
        </p:txBody>
      </p:sp>
      <p:sp>
        <p:nvSpPr>
          <p:cNvPr id="11" name="TextBox 10">
            <a:extLst>
              <a:ext uri="{FF2B5EF4-FFF2-40B4-BE49-F238E27FC236}">
                <a16:creationId xmlns:a16="http://schemas.microsoft.com/office/drawing/2014/main" id="{3844D99B-4E21-43BF-B85A-14E06BDC5DEA}"/>
              </a:ext>
            </a:extLst>
          </p:cNvPr>
          <p:cNvSpPr>
            <a:spLocks noGrp="1"/>
          </p:cNvSpPr>
          <p:nvPr/>
        </p:nvSpPr>
        <p:spPr>
          <a:xfrm>
            <a:off x="6437376" y="2109221"/>
            <a:ext cx="4928616" cy="363176"/>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2000" b="1">
                <a:solidFill>
                  <a:srgbClr val="F8F8F8"/>
                </a:solidFill>
                <a:latin typeface="Arial"/>
                <a:ea typeface="Arial"/>
                <a:cs typeface="Arial"/>
              </a:defRPr>
            </a:pPr>
            <a:r>
              <a:rPr lang="en-US" dirty="0"/>
              <a:t>October 22</a:t>
            </a:r>
            <a:endParaRPr kumimoji="0" sz="2000" b="1" i="0" u="none" strike="noStrike" kern="1200" cap="none" spc="0" normalizeH="0" baseline="0" noProof="0" dirty="0">
              <a:ln>
                <a:noFill/>
              </a:ln>
              <a:solidFill>
                <a:srgbClr val="F8F8F8"/>
              </a:solidFill>
              <a:effectLst/>
              <a:uLnTx/>
              <a:uFillTx/>
              <a:latin typeface="Arial"/>
              <a:cs typeface="Arial"/>
            </a:endParaRPr>
          </a:p>
        </p:txBody>
      </p:sp>
      <p:sp>
        <p:nvSpPr>
          <p:cNvPr id="12" name="TextBox 11">
            <a:extLst>
              <a:ext uri="{FF2B5EF4-FFF2-40B4-BE49-F238E27FC236}">
                <a16:creationId xmlns:a16="http://schemas.microsoft.com/office/drawing/2014/main" id="{6EFC48D0-0C4A-4990-9CE4-2262B5628B88}"/>
              </a:ext>
            </a:extLst>
          </p:cNvPr>
          <p:cNvSpPr>
            <a:spLocks noGrp="1"/>
          </p:cNvSpPr>
          <p:nvPr/>
        </p:nvSpPr>
        <p:spPr>
          <a:xfrm>
            <a:off x="6437376" y="2703581"/>
            <a:ext cx="4928616" cy="655564"/>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r>
              <a:rPr kumimoji="0" lang="en-US" sz="1300" b="1" i="0" u="none" strike="noStrike" kern="1200" cap="none" spc="0" normalizeH="0" baseline="0" noProof="0" dirty="0">
                <a:ln>
                  <a:noFill/>
                </a:ln>
                <a:solidFill>
                  <a:prstClr val="white"/>
                </a:solidFill>
                <a:effectLst/>
                <a:uLnTx/>
                <a:uFillTx/>
                <a:latin typeface="Arial"/>
                <a:cs typeface="Arial"/>
              </a:rPr>
              <a:t>Public Protection Committee</a:t>
            </a:r>
          </a:p>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endParaRPr lang="en-US" sz="1300" b="1" dirty="0">
              <a:solidFill>
                <a:prstClr val="white"/>
              </a:solidFill>
              <a:latin typeface="Arial"/>
              <a:cs typeface="Arial"/>
            </a:endParaRPr>
          </a:p>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r>
              <a:rPr kumimoji="0" lang="en-US" sz="1300" i="0" u="none" strike="noStrike" kern="1200" cap="none" spc="0" normalizeH="0" baseline="0" noProof="0" dirty="0">
                <a:ln>
                  <a:noFill/>
                </a:ln>
                <a:solidFill>
                  <a:prstClr val="white"/>
                </a:solidFill>
                <a:effectLst/>
                <a:uLnTx/>
                <a:uFillTx/>
                <a:latin typeface="Arial"/>
                <a:cs typeface="Arial"/>
              </a:rPr>
              <a:t>Review Annual Military Equipment Report and proposed changes</a:t>
            </a:r>
            <a:endParaRPr kumimoji="0" sz="1300" i="0" u="none" strike="noStrike" kern="1200" cap="none" spc="0" normalizeH="0" baseline="0" noProof="0" dirty="0">
              <a:ln>
                <a:noFill/>
              </a:ln>
              <a:solidFill>
                <a:prstClr val="white"/>
              </a:solidFill>
              <a:effectLst/>
              <a:uLnTx/>
              <a:uFillTx/>
              <a:latin typeface="Arial"/>
              <a:cs typeface="Arial"/>
            </a:endParaRPr>
          </a:p>
        </p:txBody>
      </p:sp>
      <p:sp>
        <p:nvSpPr>
          <p:cNvPr id="13" name="Rounded Rectangle 12">
            <a:extLst>
              <a:ext uri="{FF2B5EF4-FFF2-40B4-BE49-F238E27FC236}">
                <a16:creationId xmlns:a16="http://schemas.microsoft.com/office/drawing/2014/main" id="{EF1E8AC4-4C88-4E87-894C-8ED5FB5FE4FC}"/>
              </a:ext>
            </a:extLst>
          </p:cNvPr>
          <p:cNvSpPr>
            <a:spLocks noGrp="1"/>
          </p:cNvSpPr>
          <p:nvPr/>
        </p:nvSpPr>
        <p:spPr>
          <a:xfrm>
            <a:off x="658368" y="3956309"/>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01E7CD2-DAD7-461A-A495-213EF87D14A4}"/>
              </a:ext>
            </a:extLst>
          </p:cNvPr>
          <p:cNvSpPr>
            <a:spLocks noGrp="1"/>
          </p:cNvSpPr>
          <p:nvPr/>
        </p:nvSpPr>
        <p:spPr>
          <a:xfrm>
            <a:off x="822959" y="4102613"/>
            <a:ext cx="4928616" cy="228600"/>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000" b="1">
                <a:solidFill>
                  <a:srgbClr val="FFD838"/>
                </a:solidFill>
                <a:latin typeface="Arial"/>
                <a:ea typeface="Arial"/>
                <a:cs typeface="Arial"/>
              </a:defRPr>
            </a:pPr>
            <a:r>
              <a:rPr kumimoji="0" lang="en-US" sz="1000" b="1" i="0" u="none" strike="noStrike" kern="1200" cap="none" spc="0" normalizeH="0" baseline="0" noProof="0">
                <a:ln>
                  <a:noFill/>
                </a:ln>
                <a:solidFill>
                  <a:srgbClr val="FFD838"/>
                </a:solidFill>
                <a:effectLst/>
                <a:uLnTx/>
                <a:uFillTx/>
                <a:latin typeface="Arial"/>
                <a:cs typeface="Arial"/>
              </a:rPr>
              <a:t>3</a:t>
            </a:r>
            <a:endParaRPr kumimoji="0" sz="1000" b="1" i="0" u="none" strike="noStrike" kern="1200" cap="none" spc="0" normalizeH="0" baseline="0" noProof="0" dirty="0">
              <a:ln>
                <a:noFill/>
              </a:ln>
              <a:solidFill>
                <a:srgbClr val="FFD838"/>
              </a:solidFill>
              <a:effectLst/>
              <a:uLnTx/>
              <a:uFillTx/>
              <a:latin typeface="Arial"/>
              <a:cs typeface="Arial"/>
            </a:endParaRPr>
          </a:p>
        </p:txBody>
      </p:sp>
      <p:sp>
        <p:nvSpPr>
          <p:cNvPr id="15" name="TextBox 14">
            <a:extLst>
              <a:ext uri="{FF2B5EF4-FFF2-40B4-BE49-F238E27FC236}">
                <a16:creationId xmlns:a16="http://schemas.microsoft.com/office/drawing/2014/main" id="{6B7D3F5F-3399-4033-9E9F-626A036EA9F5}"/>
              </a:ext>
            </a:extLst>
          </p:cNvPr>
          <p:cNvSpPr>
            <a:spLocks noGrp="1"/>
          </p:cNvSpPr>
          <p:nvPr/>
        </p:nvSpPr>
        <p:spPr>
          <a:xfrm>
            <a:off x="822959" y="4440941"/>
            <a:ext cx="4928616" cy="363176"/>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2000" b="1">
                <a:solidFill>
                  <a:srgbClr val="F8F8F8"/>
                </a:solidFill>
                <a:latin typeface="Arial"/>
                <a:ea typeface="Arial"/>
                <a:cs typeface="Arial"/>
              </a:defRPr>
            </a:pPr>
            <a:r>
              <a:rPr lang="en-US" dirty="0"/>
              <a:t>November 17</a:t>
            </a:r>
            <a:endParaRPr kumimoji="0" sz="2000" b="1" i="0" u="none" strike="noStrike" kern="1200" cap="none" spc="0" normalizeH="0" baseline="0" noProof="0" dirty="0">
              <a:ln>
                <a:noFill/>
              </a:ln>
              <a:solidFill>
                <a:srgbClr val="F8F8F8"/>
              </a:solidFill>
              <a:effectLst/>
              <a:uLnTx/>
              <a:uFillTx/>
              <a:latin typeface="Arial"/>
              <a:cs typeface="Arial"/>
            </a:endParaRPr>
          </a:p>
        </p:txBody>
      </p:sp>
      <p:sp>
        <p:nvSpPr>
          <p:cNvPr id="16" name="TextBox 15">
            <a:extLst>
              <a:ext uri="{FF2B5EF4-FFF2-40B4-BE49-F238E27FC236}">
                <a16:creationId xmlns:a16="http://schemas.microsoft.com/office/drawing/2014/main" id="{A00B4AFF-A1BC-420E-816D-A6A7638D7E29}"/>
              </a:ext>
            </a:extLst>
          </p:cNvPr>
          <p:cNvSpPr>
            <a:spLocks noGrp="1"/>
          </p:cNvSpPr>
          <p:nvPr/>
        </p:nvSpPr>
        <p:spPr>
          <a:xfrm>
            <a:off x="822959" y="5035301"/>
            <a:ext cx="4928616" cy="855619"/>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r>
              <a:rPr lang="en-US" b="1" dirty="0">
                <a:solidFill>
                  <a:schemeClr val="bg1"/>
                </a:solidFill>
              </a:rPr>
              <a:t>Full Board of Supervisors</a:t>
            </a:r>
          </a:p>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br>
              <a:rPr lang="en-US" dirty="0">
                <a:solidFill>
                  <a:schemeClr val="bg1"/>
                </a:solidFill>
              </a:rPr>
            </a:br>
            <a:r>
              <a:rPr lang="en-US" dirty="0">
                <a:solidFill>
                  <a:schemeClr val="bg1"/>
                </a:solidFill>
              </a:rPr>
              <a:t>Expected consideration of the Annual Report, policy renewal, and proposed equipment changes</a:t>
            </a:r>
            <a:endParaRPr kumimoji="0" sz="1300" i="0" u="none" strike="noStrike" kern="1200" cap="none" spc="0" normalizeH="0" baseline="0" noProof="0" dirty="0">
              <a:ln>
                <a:noFill/>
              </a:ln>
              <a:solidFill>
                <a:schemeClr val="bg1"/>
              </a:solidFill>
              <a:effectLst/>
              <a:uLnTx/>
              <a:uFillTx/>
              <a:latin typeface="Arial"/>
              <a:cs typeface="Arial"/>
            </a:endParaRPr>
          </a:p>
        </p:txBody>
      </p:sp>
      <p:sp>
        <p:nvSpPr>
          <p:cNvPr id="17" name="Rounded Rectangle 16">
            <a:extLst>
              <a:ext uri="{FF2B5EF4-FFF2-40B4-BE49-F238E27FC236}">
                <a16:creationId xmlns:a16="http://schemas.microsoft.com/office/drawing/2014/main" id="{7A77E572-815E-407F-BF1B-9D991640441E}"/>
              </a:ext>
            </a:extLst>
          </p:cNvPr>
          <p:cNvSpPr>
            <a:spLocks noGrp="1"/>
          </p:cNvSpPr>
          <p:nvPr/>
        </p:nvSpPr>
        <p:spPr>
          <a:xfrm>
            <a:off x="6272784" y="3956309"/>
            <a:ext cx="5257800" cy="1965960"/>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23690489-7686-4EB7-8F43-70DEACFBB487}"/>
              </a:ext>
            </a:extLst>
          </p:cNvPr>
          <p:cNvSpPr>
            <a:spLocks noGrp="1"/>
          </p:cNvSpPr>
          <p:nvPr/>
        </p:nvSpPr>
        <p:spPr>
          <a:xfrm>
            <a:off x="6437376" y="4102613"/>
            <a:ext cx="4928616" cy="228600"/>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000" b="1">
                <a:solidFill>
                  <a:srgbClr val="FFD838"/>
                </a:solidFill>
                <a:latin typeface="Arial"/>
                <a:ea typeface="Arial"/>
                <a:cs typeface="Arial"/>
              </a:defRPr>
            </a:pPr>
            <a:r>
              <a:rPr kumimoji="0" sz="1000" b="1" i="0" u="none" strike="noStrike" kern="1200" cap="none" spc="0" normalizeH="0" baseline="0" noProof="0">
                <a:ln>
                  <a:noFill/>
                </a:ln>
                <a:solidFill>
                  <a:srgbClr val="FFD838"/>
                </a:solidFill>
                <a:effectLst/>
                <a:uLnTx/>
                <a:uFillTx/>
                <a:latin typeface="Arial"/>
                <a:cs typeface="Arial"/>
              </a:rPr>
              <a:t>4</a:t>
            </a:r>
          </a:p>
        </p:txBody>
      </p:sp>
      <p:sp>
        <p:nvSpPr>
          <p:cNvPr id="19" name="TextBox 18">
            <a:extLst>
              <a:ext uri="{FF2B5EF4-FFF2-40B4-BE49-F238E27FC236}">
                <a16:creationId xmlns:a16="http://schemas.microsoft.com/office/drawing/2014/main" id="{29BFDE1A-7ED4-4275-B8EF-75342336909E}"/>
              </a:ext>
            </a:extLst>
          </p:cNvPr>
          <p:cNvSpPr>
            <a:spLocks noGrp="1"/>
          </p:cNvSpPr>
          <p:nvPr/>
        </p:nvSpPr>
        <p:spPr>
          <a:xfrm>
            <a:off x="6437376" y="4440941"/>
            <a:ext cx="4928616" cy="363176"/>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2000" b="1">
                <a:solidFill>
                  <a:srgbClr val="F8F8F8"/>
                </a:solidFill>
                <a:latin typeface="Arial"/>
                <a:ea typeface="Arial"/>
                <a:cs typeface="Arial"/>
              </a:defRPr>
            </a:pPr>
            <a:r>
              <a:rPr lang="en-US" dirty="0"/>
              <a:t>After Board Action</a:t>
            </a:r>
            <a:endParaRPr kumimoji="0" sz="2000" b="1" i="0" u="none" strike="noStrike" kern="1200" cap="none" spc="0" normalizeH="0" baseline="0" noProof="0" dirty="0">
              <a:ln>
                <a:noFill/>
              </a:ln>
              <a:solidFill>
                <a:srgbClr val="F8F8F8"/>
              </a:solidFill>
              <a:effectLst/>
              <a:uLnTx/>
              <a:uFillTx/>
              <a:latin typeface="Arial"/>
              <a:cs typeface="Arial"/>
            </a:endParaRPr>
          </a:p>
        </p:txBody>
      </p:sp>
      <p:sp>
        <p:nvSpPr>
          <p:cNvPr id="20" name="TextBox 19">
            <a:extLst>
              <a:ext uri="{FF2B5EF4-FFF2-40B4-BE49-F238E27FC236}">
                <a16:creationId xmlns:a16="http://schemas.microsoft.com/office/drawing/2014/main" id="{60BEEA5C-B4B9-4E5F-ABEB-49D59436F22E}"/>
              </a:ext>
            </a:extLst>
          </p:cNvPr>
          <p:cNvSpPr>
            <a:spLocks noGrp="1"/>
          </p:cNvSpPr>
          <p:nvPr/>
        </p:nvSpPr>
        <p:spPr>
          <a:xfrm>
            <a:off x="6437376" y="5035301"/>
            <a:ext cx="4928616" cy="655564"/>
          </a:xfrm>
          <a:prstGeom prst="rect">
            <a:avLst/>
          </a:prstGeom>
          <a:noFill/>
        </p:spPr>
        <p:txBody>
          <a:bodyPr wrap="square" lIns="27432" tIns="27432" rIns="27432" bIns="27432" anchor="t">
            <a:spAutoFit/>
          </a:bodyPr>
          <a:lstStyle/>
          <a:p>
            <a:pPr marL="0" marR="0" lvl="0" indent="0" algn="l" defTabSz="457200" eaLnBrk="1" fontAlgn="auto" latinLnBrk="0" hangingPunct="1">
              <a:lnSpc>
                <a:spcPct val="100000"/>
              </a:lnSpc>
              <a:spcBef>
                <a:spcPts val="0"/>
              </a:spcBef>
              <a:spcAft>
                <a:spcPts val="0"/>
              </a:spcAft>
              <a:buClrTx/>
              <a:buSzTx/>
              <a:buFontTx/>
              <a:buNone/>
              <a:tabLst/>
              <a:defRPr sz="1300" b="0">
                <a:solidFill>
                  <a:srgbClr val="B8B8B8"/>
                </a:solidFill>
                <a:latin typeface="Arial"/>
                <a:ea typeface="Arial"/>
                <a:cs typeface="Arial"/>
              </a:defRPr>
            </a:pPr>
            <a:r>
              <a:rPr kumimoji="0" lang="en-US" sz="1300" b="0" i="0" u="none" strike="noStrike" kern="1200" cap="none" spc="0" normalizeH="0" baseline="0" noProof="0" dirty="0">
                <a:ln>
                  <a:noFill/>
                </a:ln>
                <a:solidFill>
                  <a:prstClr val="white"/>
                </a:solidFill>
                <a:effectLst/>
                <a:uLnTx/>
                <a:uFillTx/>
                <a:latin typeface="Arial"/>
                <a:cs typeface="Arial"/>
              </a:rPr>
              <a:t>If approved, ACSO will update the approved inventory and move forward with authorized acquisitions through the normal purchasing process.</a:t>
            </a:r>
            <a:endParaRPr kumimoji="0" sz="1300" b="0" i="0" u="none" strike="noStrike" kern="1200" cap="none" spc="0" normalizeH="0" baseline="0" noProof="0" dirty="0">
              <a:ln>
                <a:noFill/>
              </a:ln>
              <a:solidFill>
                <a:prstClr val="white"/>
              </a:solidFill>
              <a:effectLst/>
              <a:uLnTx/>
              <a:uFillTx/>
              <a:latin typeface="Arial"/>
              <a:cs typeface="Arial"/>
            </a:endParaRPr>
          </a:p>
        </p:txBody>
      </p:sp>
      <p:sp>
        <p:nvSpPr>
          <p:cNvPr id="22" name="TextBox 6">
            <a:extLst>
              <a:ext uri="{FF2B5EF4-FFF2-40B4-BE49-F238E27FC236}">
                <a16:creationId xmlns:a16="http://schemas.microsoft.com/office/drawing/2014/main" id="{606E4C77-B248-8CB2-CFCB-B7153C67BCFC}"/>
              </a:ext>
            </a:extLst>
          </p:cNvPr>
          <p:cNvSpPr>
            <a:spLocks noGrp="1"/>
          </p:cNvSpPr>
          <p:nvPr/>
        </p:nvSpPr>
        <p:spPr>
          <a:xfrm>
            <a:off x="0" y="715084"/>
            <a:ext cx="12192000" cy="455509"/>
          </a:xfrm>
          <a:prstGeom prst="rect">
            <a:avLst/>
          </a:prstGeom>
          <a:noFill/>
        </p:spPr>
        <p:txBody>
          <a:bodyPr wrap="square" lIns="27432" tIns="27432" rIns="27432" bIns="27432" anchor="t">
            <a:spAutoFit/>
          </a:bodyPr>
          <a:lstStyle/>
          <a:p>
            <a:pPr marL="0" marR="0" lvl="0" indent="0" algn="ctr" defTabSz="457200" eaLnBrk="1" fontAlgn="auto" latinLnBrk="0" hangingPunct="1">
              <a:lnSpc>
                <a:spcPct val="100000"/>
              </a:lnSpc>
              <a:spcBef>
                <a:spcPts val="0"/>
              </a:spcBef>
              <a:spcAft>
                <a:spcPts val="0"/>
              </a:spcAft>
              <a:buClrTx/>
              <a:buSzTx/>
              <a:buFontTx/>
              <a:buNone/>
              <a:tabLst/>
              <a:defRPr sz="2000" b="1">
                <a:solidFill>
                  <a:srgbClr val="F8F8F8"/>
                </a:solidFill>
                <a:latin typeface="Arial"/>
                <a:ea typeface="Arial"/>
                <a:cs typeface="Arial"/>
              </a:defRPr>
            </a:pPr>
            <a:r>
              <a:rPr lang="en-US" sz="2600" b="1" dirty="0">
                <a:solidFill>
                  <a:srgbClr val="FFD838"/>
                </a:solidFill>
                <a:latin typeface="Arial"/>
                <a:cs typeface="Arial"/>
              </a:rPr>
              <a:t>NEXT STEPS</a:t>
            </a:r>
            <a:r>
              <a:rPr kumimoji="0" lang="en-US" sz="2600" b="1" i="0" u="none" strike="noStrike" kern="1200" cap="none" spc="0" normalizeH="0" baseline="0" noProof="0" dirty="0">
                <a:ln>
                  <a:noFill/>
                </a:ln>
                <a:solidFill>
                  <a:srgbClr val="FFD838"/>
                </a:solidFill>
                <a:effectLst/>
                <a:uLnTx/>
                <a:uFillTx/>
                <a:latin typeface="Arial"/>
                <a:cs typeface="Arial"/>
              </a:rPr>
              <a:t> </a:t>
            </a:r>
            <a:endParaRPr kumimoji="0" sz="2600" b="1" i="0" u="none" strike="noStrike" kern="1200" cap="none" spc="0" normalizeH="0" baseline="0" noProof="0" dirty="0">
              <a:ln>
                <a:noFill/>
              </a:ln>
              <a:solidFill>
                <a:srgbClr val="FFD838"/>
              </a:solidFill>
              <a:effectLst/>
              <a:uLnTx/>
              <a:uFillTx/>
              <a:latin typeface="Arial"/>
              <a:cs typeface="Arial"/>
            </a:endParaRPr>
          </a:p>
        </p:txBody>
      </p:sp>
    </p:spTree>
    <p:extLst>
      <p:ext uri="{BB962C8B-B14F-4D97-AF65-F5344CB8AC3E}">
        <p14:creationId xmlns:p14="http://schemas.microsoft.com/office/powerpoint/2010/main" val="2495329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4">
            <a:extLst>
              <a:ext uri="{FF2B5EF4-FFF2-40B4-BE49-F238E27FC236}">
                <a16:creationId xmlns:a16="http://schemas.microsoft.com/office/drawing/2014/main" id="{CB451A72-E091-80CD-D8B1-ACF811A9A663}"/>
              </a:ext>
            </a:extLst>
          </p:cNvPr>
          <p:cNvSpPr>
            <a:spLocks noGrp="1"/>
          </p:cNvSpPr>
          <p:nvPr/>
        </p:nvSpPr>
        <p:spPr>
          <a:xfrm>
            <a:off x="1347926" y="1687492"/>
            <a:ext cx="9309101" cy="3689089"/>
          </a:xfrm>
          <a:prstGeom prst="roundRect">
            <a:avLst/>
          </a:prstGeom>
          <a:solidFill>
            <a:srgbClr val="191919"/>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b="1" dirty="0">
              <a:latin typeface="Arial"/>
              <a:ea typeface="Arial"/>
              <a:cs typeface="Arial"/>
            </a:endParaRPr>
          </a:p>
        </p:txBody>
      </p:sp>
      <p:sp>
        <p:nvSpPr>
          <p:cNvPr id="3" name="TextBox 2">
            <a:extLst>
              <a:ext uri="{FF2B5EF4-FFF2-40B4-BE49-F238E27FC236}">
                <a16:creationId xmlns:a16="http://schemas.microsoft.com/office/drawing/2014/main" id="{683F6F48-9312-20D3-8D69-3C2B2211C9A8}"/>
              </a:ext>
            </a:extLst>
          </p:cNvPr>
          <p:cNvSpPr>
            <a:spLocks noGrp="1"/>
          </p:cNvSpPr>
          <p:nvPr/>
        </p:nvSpPr>
        <p:spPr>
          <a:xfrm>
            <a:off x="340357" y="6643288"/>
            <a:ext cx="9144000" cy="164592"/>
          </a:xfrm>
          <a:prstGeom prst="rect">
            <a:avLst/>
          </a:prstGeom>
          <a:noFill/>
        </p:spPr>
        <p:txBody>
          <a:bodyPr wrap="square" lIns="27432" tIns="27432" rIns="27432" bIns="27432" anchor="t">
            <a:spAutoFit/>
          </a:bodyPr>
          <a:lstStyle/>
          <a:p>
            <a:pPr algn="l">
              <a:buNone/>
              <a:defRPr sz="800" b="0">
                <a:solidFill>
                  <a:srgbClr val="B8B8B8"/>
                </a:solidFill>
                <a:latin typeface="Arial"/>
                <a:ea typeface="Arial"/>
                <a:cs typeface="Arial"/>
              </a:defRPr>
            </a:pPr>
            <a:r>
              <a:t>2025–2026 Annual Military Equipment Report</a:t>
            </a:r>
          </a:p>
        </p:txBody>
      </p:sp>
      <p:sp>
        <p:nvSpPr>
          <p:cNvPr id="28" name="TextBox 27">
            <a:extLst>
              <a:ext uri="{FF2B5EF4-FFF2-40B4-BE49-F238E27FC236}">
                <a16:creationId xmlns:a16="http://schemas.microsoft.com/office/drawing/2014/main" id="{CD232F80-5720-04D7-8209-C2DCB3EB93B0}"/>
              </a:ext>
            </a:extLst>
          </p:cNvPr>
          <p:cNvSpPr>
            <a:spLocks noGrp="1"/>
          </p:cNvSpPr>
          <p:nvPr/>
        </p:nvSpPr>
        <p:spPr>
          <a:xfrm>
            <a:off x="3001415" y="2254990"/>
            <a:ext cx="6189163" cy="646331"/>
          </a:xfrm>
          <a:prstGeom prst="rect">
            <a:avLst/>
          </a:prstGeom>
          <a:noFill/>
        </p:spPr>
        <p:txBody>
          <a:bodyPr wrap="square">
            <a:spAutoFit/>
          </a:bodyPr>
          <a:lstStyle/>
          <a:p>
            <a:pPr algn="ctr">
              <a:buNone/>
            </a:pPr>
            <a:r>
              <a:rPr lang="en-US" sz="3600" b="1" dirty="0">
                <a:solidFill>
                  <a:schemeClr val="bg1"/>
                </a:solidFill>
                <a:latin typeface="Arial"/>
                <a:ea typeface="Arial"/>
                <a:cs typeface="Arial"/>
              </a:rPr>
              <a:t>Questions?</a:t>
            </a:r>
            <a:endParaRPr sz="3600" dirty="0"/>
          </a:p>
        </p:txBody>
      </p:sp>
      <p:sp>
        <p:nvSpPr>
          <p:cNvPr id="6" name="Rectangle 5">
            <a:extLst>
              <a:ext uri="{FF2B5EF4-FFF2-40B4-BE49-F238E27FC236}">
                <a16:creationId xmlns:a16="http://schemas.microsoft.com/office/drawing/2014/main" id="{6362A508-1590-662D-13B5-DDF4EC893BCD}"/>
              </a:ext>
            </a:extLst>
          </p:cNvPr>
          <p:cNvSpPr>
            <a:spLocks noGrp="1"/>
          </p:cNvSpPr>
          <p:nvPr/>
        </p:nvSpPr>
        <p:spPr>
          <a:xfrm>
            <a:off x="1441449" y="4769251"/>
            <a:ext cx="9309101" cy="286232"/>
          </a:xfrm>
          <a:prstGeom prst="rect">
            <a:avLst/>
          </a:prstGeom>
          <a:noFill/>
          <a:ln w="0">
            <a:noFill/>
          </a:ln>
        </p:spPr>
        <p:txBody>
          <a:bodyPr>
            <a:noAutofit/>
          </a:bodyPr>
          <a:lstStyle/>
          <a:p>
            <a:pPr algn="ctr"/>
            <a:endParaRPr lang="en-US" sz="1200" dirty="0">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DB9DE1D9-436D-8383-E07F-4D885E782E23}"/>
              </a:ext>
            </a:extLst>
          </p:cNvPr>
          <p:cNvSpPr>
            <a:spLocks noGrp="1"/>
          </p:cNvSpPr>
          <p:nvPr/>
        </p:nvSpPr>
        <p:spPr>
          <a:xfrm>
            <a:off x="0" y="6187001"/>
            <a:ext cx="12192000" cy="318114"/>
          </a:xfrm>
          <a:prstGeom prst="rect">
            <a:avLst/>
          </a:prstGeom>
          <a:noFill/>
          <a:ln w="0">
            <a:noFill/>
          </a:ln>
        </p:spPr>
        <p:txBody>
          <a:bodyPr>
            <a:noAutofit/>
          </a:bodyPr>
          <a:lstStyle/>
          <a:p>
            <a:pPr algn="ctr">
              <a:defRPr sz="1875">
                <a:solidFill>
                  <a:srgbClr val="F8F8F8"/>
                </a:solidFill>
                <a:latin typeface="Arial"/>
                <a:ea typeface="Arial"/>
                <a:cs typeface="Arial"/>
              </a:defRPr>
            </a:pPr>
            <a:endParaRPr sz="1400" dirty="0">
              <a:solidFill>
                <a:srgbClr val="F8F8F8"/>
              </a:solidFill>
              <a:latin typeface="Arial"/>
              <a:ea typeface="Arial"/>
              <a:cs typeface="Arial"/>
            </a:endParaRPr>
          </a:p>
        </p:txBody>
      </p:sp>
      <p:pic>
        <p:nvPicPr>
          <p:cNvPr id="2" name="Picture 1" descr="Qr code&#10;&#10;Description automatically generated">
            <a:extLst>
              <a:ext uri="{FF2B5EF4-FFF2-40B4-BE49-F238E27FC236}">
                <a16:creationId xmlns:a16="http://schemas.microsoft.com/office/drawing/2014/main" id="{BB36C8C2-965A-7922-E8D7-05AC1719AF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7485" y="3174328"/>
            <a:ext cx="1717022" cy="1717022"/>
          </a:xfrm>
          <a:prstGeom prst="rect">
            <a:avLst/>
          </a:prstGeom>
        </p:spPr>
      </p:pic>
    </p:spTree>
    <p:extLst>
      <p:ext uri="{BB962C8B-B14F-4D97-AF65-F5344CB8AC3E}">
        <p14:creationId xmlns:p14="http://schemas.microsoft.com/office/powerpoint/2010/main" val="1153739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9C0169FAC8704F980A66C21DB643BD" ma:contentTypeVersion="9" ma:contentTypeDescription="Create a new document." ma:contentTypeScope="" ma:versionID="655dd8ea57df9b4a8004d5b36f74071d">
  <xsd:schema xmlns:xsd="http://www.w3.org/2001/XMLSchema" xmlns:xs="http://www.w3.org/2001/XMLSchema" xmlns:p="http://schemas.microsoft.com/office/2006/metadata/properties" xmlns:ns3="71f6a2eb-0703-4fc7-b4f9-12ae7a57d8ef" targetNamespace="http://schemas.microsoft.com/office/2006/metadata/properties" ma:root="true" ma:fieldsID="6dac7155a23e6be7cbc7683095eb147c" ns3:_="">
    <xsd:import namespace="71f6a2eb-0703-4fc7-b4f9-12ae7a57d8e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f6a2eb-0703-4fc7-b4f9-12ae7a57d8e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1f6a2eb-0703-4fc7-b4f9-12ae7a57d8ef" xsi:nil="true"/>
  </documentManagement>
</p:properties>
</file>

<file path=customXml/itemProps1.xml><?xml version="1.0" encoding="utf-8"?>
<ds:datastoreItem xmlns:ds="http://schemas.openxmlformats.org/officeDocument/2006/customXml" ds:itemID="{FE56DEF6-C7E2-4030-AD20-A3FF04AC3E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f6a2eb-0703-4fc7-b4f9-12ae7a57d8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B365F5-AEEB-4F63-8175-283030C0E557}">
  <ds:schemaRefs>
    <ds:schemaRef ds:uri="http://schemas.microsoft.com/sharepoint/v3/contenttype/forms"/>
  </ds:schemaRefs>
</ds:datastoreItem>
</file>

<file path=customXml/itemProps3.xml><?xml version="1.0" encoding="utf-8"?>
<ds:datastoreItem xmlns:ds="http://schemas.openxmlformats.org/officeDocument/2006/customXml" ds:itemID="{D3FDE869-FD34-4AAE-8071-E071275B3ADC}">
  <ds:schemaRefs>
    <ds:schemaRef ds:uri="http://schemas.microsoft.com/office/2006/documentManagement/types"/>
    <ds:schemaRef ds:uri="http://schemas.openxmlformats.org/package/2006/metadata/core-properties"/>
    <ds:schemaRef ds:uri="71f6a2eb-0703-4fc7-b4f9-12ae7a57d8ef"/>
    <ds:schemaRef ds:uri="http://purl.org/dc/elements/1.1/"/>
    <ds:schemaRef ds:uri="http://schemas.microsoft.com/office/2006/metadata/properties"/>
    <ds:schemaRef ds:uri="http://purl.org/dc/dcmitype/"/>
    <ds:schemaRef ds:uri="http://www.w3.org/XML/1998/namespace"/>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2066</TotalTime>
  <Words>1404</Words>
  <Application>Microsoft Office PowerPoint</Application>
  <DocSecurity>0</DocSecurity>
  <PresentationFormat>Widescreen</PresentationFormat>
  <Paragraphs>339</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Dantzler, Tisa, CBS</cp:lastModifiedBy>
  <cp:revision>37</cp:revision>
  <dcterms:created xsi:type="dcterms:W3CDTF">2026-09-30T17:42:28Z</dcterms:created>
  <dcterms:modified xsi:type="dcterms:W3CDTF">2026-10-20T16:24:53Z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0x010100579C0169FAC8704F980A66C21DB643BD</vt:lpwstr>
  </property>
</Properties>
</file>