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iweLcIl93hyswFuzsEfsVkz8LJ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ccebbb38d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ccebbb38d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ccebbb38dd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ccebbb38d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ccebbb38dd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ccebbb38d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C623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>
            <p:ph type="title"/>
          </p:nvPr>
        </p:nvSpPr>
        <p:spPr>
          <a:xfrm>
            <a:off x="524256" y="4767072"/>
            <a:ext cx="6594189" cy="162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Alameda County Fair Chance Housing Outreach &amp; Participatory Research Proposals</a:t>
            </a:r>
            <a:endParaRPr/>
          </a:p>
        </p:txBody>
      </p:sp>
      <p:pic>
        <p:nvPicPr>
          <p:cNvPr id="86" name="Google Shape;8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12494" l="0" r="1" t="0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>
            <p:ph idx="2" type="body"/>
          </p:nvPr>
        </p:nvSpPr>
        <p:spPr>
          <a:xfrm>
            <a:off x="8029319" y="917725"/>
            <a:ext cx="3424739" cy="4852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</a:pPr>
            <a:r>
              <a:rPr lang="en-US" sz="2000">
                <a:solidFill>
                  <a:srgbClr val="FFFFFF"/>
                </a:solidFill>
              </a:rPr>
              <a:t>PURPOSE OF GRANTS:  HOMELESS PREVENTION OF RE-ENTRY POPULATION AND RE-INTEGRATION HOUSING SUPPORT RESEARCH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>
                <a:solidFill>
                  <a:srgbClr val="FFFFFF"/>
                </a:solidFill>
              </a:rPr>
              <a:t>Ensure that people returning home know about new rights to housing access AND re-entry housing resources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>
                <a:solidFill>
                  <a:srgbClr val="FFFFFF"/>
                </a:solidFill>
              </a:rPr>
              <a:t>Participatory research to show how housing access affects reintegration success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4" name="Google Shape;94;p2"/>
          <p:cNvGrpSpPr/>
          <p:nvPr/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95" name="Google Shape;95;p2"/>
            <p:cNvSpPr/>
            <p:nvPr/>
          </p:nvSpPr>
          <p:spPr>
            <a:xfrm>
              <a:off x="11223203" y="635716"/>
              <a:ext cx="328612" cy="1742360"/>
            </a:xfrm>
            <a:custGeom>
              <a:rect b="b" l="l" r="r" t="t"/>
              <a:pathLst>
                <a:path extrusionOk="0" h="1114" w="207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rgbClr val="1F386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409710" y="1022350"/>
              <a:ext cx="709612" cy="2095501"/>
            </a:xfrm>
            <a:custGeom>
              <a:rect b="b" l="l" r="r" t="t"/>
              <a:pathLst>
                <a:path extrusionOk="0" h="1363" w="447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rgbClr val="1F386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409710" y="837744"/>
              <a:ext cx="403225" cy="1705431"/>
            </a:xfrm>
            <a:custGeom>
              <a:rect b="b" l="l" r="r" t="t"/>
              <a:pathLst>
                <a:path extrusionOk="0" h="1109" w="254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rgbClr val="2F549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44660" y="640894"/>
              <a:ext cx="168275" cy="1713195"/>
            </a:xfrm>
            <a:custGeom>
              <a:rect b="b" l="l" r="r" t="t"/>
              <a:pathLst>
                <a:path extrusionOk="0" h="1114" w="106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rgbClr val="1F386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" name="Google Shape;100;p2"/>
          <p:cNvSpPr txBox="1"/>
          <p:nvPr>
            <p:ph type="title"/>
          </p:nvPr>
        </p:nvSpPr>
        <p:spPr>
          <a:xfrm>
            <a:off x="1047280" y="759805"/>
            <a:ext cx="1030652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FFFFFF"/>
                </a:solidFill>
              </a:rPr>
              <a:t>Grant Proposal on Re-entry Homelessness Prevention:  Community Outreach on Fair Chance Housing &amp; Re-entry Housing Resources</a:t>
            </a:r>
            <a:endParaRPr/>
          </a:p>
        </p:txBody>
      </p:sp>
      <p:sp>
        <p:nvSpPr>
          <p:cNvPr id="101" name="Google Shape;101;p2"/>
          <p:cNvSpPr txBox="1"/>
          <p:nvPr>
            <p:ph idx="1" type="body"/>
          </p:nvPr>
        </p:nvSpPr>
        <p:spPr>
          <a:xfrm>
            <a:off x="1424904" y="2494450"/>
            <a:ext cx="4053545" cy="3563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/>
              <a:t>Partnership:  Just Cities, AUON, BOSS, ASPC, CURYJ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/>
              <a:t>73% of Oakland Homeless Encampment residents have a criminal record (Just Cities/Goldman School research survey)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/>
              <a:t>Ensure that 20,000 residents know about new legal rights AND housing resources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/>
              <a:t>Network power with leading re-entry groups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/>
              <a:t>COVID outreach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/>
              <a:t>Power of cultural arts &amp; inspiration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/>
              <a:t>Networks + Safe Street Outreach + Social Media + Multimedia + Billboards/Bus Ads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/>
              <a:t>Leverages $532,000/2 years from City of Oakland &amp; private foundations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b="1" lang="en-US" sz="1300"/>
              <a:t>AC Request:  $176,000/2 years</a:t>
            </a:r>
            <a:endParaRPr/>
          </a:p>
        </p:txBody>
      </p:sp>
      <p:pic>
        <p:nvPicPr>
          <p:cNvPr descr="Advocates respond to massive Oakland Homeless camp shut down | by Laney  Tower | Laney Tower | Medium" id="102" name="Google Shape;102;p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3078" r="6962" t="0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/>
          <p:nvPr>
            <p:ph type="title"/>
          </p:nvPr>
        </p:nvSpPr>
        <p:spPr>
          <a:xfrm>
            <a:off x="481013" y="3752849"/>
            <a:ext cx="3290887" cy="2452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3300"/>
              <a:t>Grant Proposal on Housing &amp; Re-entry Participatory Impact Evaluation Study</a:t>
            </a:r>
            <a:endParaRPr/>
          </a:p>
        </p:txBody>
      </p:sp>
      <p:pic>
        <p:nvPicPr>
          <p:cNvPr descr="How to help people with criminal records get a fair chance at housing —  Reentry and Housing Coalition" id="108" name="Google Shape;108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15964" l="0" r="0" t="25788"/>
          <a:stretch/>
        </p:blipFill>
        <p:spPr>
          <a:xfrm>
            <a:off x="20" y="10"/>
            <a:ext cx="12191980" cy="3710603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"/>
          <p:cNvSpPr txBox="1"/>
          <p:nvPr>
            <p:ph idx="2" type="body"/>
          </p:nvPr>
        </p:nvSpPr>
        <p:spPr>
          <a:xfrm>
            <a:off x="4223982" y="3752850"/>
            <a:ext cx="7485413" cy="2452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Current research gaps on housing/re-entry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Partnership w/ Prof Veronica Terriquez, UCLA Urban Planning, Just Cities &amp; UC Berkeley Future Histories Lab &amp; City Planning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Co-led by Re-entry Leaders for transformative justice research model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Evaluates impact of the FCH policies &amp; housing stability to re-entry success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Assesses any unintended consequences of removing discriminatory barrier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400"/>
              <a:t>Private/Public Funding Committed:  $264,000/2years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b="1" lang="en-US" sz="1400"/>
              <a:t>AC Request: $154,000/2 years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ccebbb38dd_0_0"/>
          <p:cNvSpPr txBox="1"/>
          <p:nvPr>
            <p:ph type="title"/>
          </p:nvPr>
        </p:nvSpPr>
        <p:spPr>
          <a:xfrm>
            <a:off x="153925" y="196400"/>
            <a:ext cx="11834700" cy="864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00"/>
              <a:t>Fair Chance Housing Policy Participatory Impact Evaluation- Purpose &amp; Results </a:t>
            </a:r>
            <a:endParaRPr b="1" sz="3100"/>
          </a:p>
        </p:txBody>
      </p:sp>
      <p:sp>
        <p:nvSpPr>
          <p:cNvPr id="115" name="Google Shape;115;gccebbb38dd_0_0"/>
          <p:cNvSpPr txBox="1"/>
          <p:nvPr>
            <p:ph idx="1" type="body"/>
          </p:nvPr>
        </p:nvSpPr>
        <p:spPr>
          <a:xfrm>
            <a:off x="634050" y="1351075"/>
            <a:ext cx="10515600" cy="5028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70905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1"/>
              <a:buAutoNum type="arabicPeriod"/>
            </a:pPr>
            <a:r>
              <a:rPr lang="en-US" sz="2241">
                <a:solidFill>
                  <a:srgbClr val="000000"/>
                </a:solidFill>
              </a:rPr>
              <a:t>First evaluation study of fair chance housing policies in the nation</a:t>
            </a:r>
            <a:endParaRPr sz="2241">
              <a:solidFill>
                <a:srgbClr val="000000"/>
              </a:solidFill>
            </a:endParaRPr>
          </a:p>
          <a:p>
            <a:pPr indent="-370905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1"/>
              <a:buAutoNum type="arabicPeriod"/>
            </a:pPr>
            <a:r>
              <a:rPr lang="en-US" sz="2241">
                <a:solidFill>
                  <a:srgbClr val="000000"/>
                </a:solidFill>
              </a:rPr>
              <a:t>Provides data that Oakland &amp; Berkeley government officials need to maintain the ordinances</a:t>
            </a:r>
            <a:endParaRPr sz="2241">
              <a:solidFill>
                <a:srgbClr val="000000"/>
              </a:solidFill>
            </a:endParaRPr>
          </a:p>
          <a:p>
            <a:pPr indent="-370905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1"/>
              <a:buAutoNum type="arabicPeriod"/>
            </a:pPr>
            <a:r>
              <a:rPr lang="en-US" sz="2241">
                <a:solidFill>
                  <a:srgbClr val="000000"/>
                </a:solidFill>
              </a:rPr>
              <a:t>Provides data that other jurisdictions are looking for in order to pass new fair chance housing laws</a:t>
            </a:r>
            <a:endParaRPr sz="2241">
              <a:solidFill>
                <a:srgbClr val="000000"/>
              </a:solidFill>
            </a:endParaRPr>
          </a:p>
          <a:p>
            <a:pPr indent="-370905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1"/>
              <a:buAutoNum type="arabicPeriod"/>
            </a:pPr>
            <a:r>
              <a:rPr lang="en-US" sz="2241">
                <a:solidFill>
                  <a:srgbClr val="000000"/>
                </a:solidFill>
              </a:rPr>
              <a:t>Potential resulting data from the impact evaluation study:</a:t>
            </a:r>
            <a:endParaRPr sz="2241">
              <a:solidFill>
                <a:srgbClr val="000000"/>
              </a:solidFill>
            </a:endParaRPr>
          </a:p>
          <a:p>
            <a:pPr indent="-370905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1"/>
              <a:buAutoNum type="alphaLcPeriod"/>
            </a:pPr>
            <a:r>
              <a:rPr lang="en-US" sz="2241">
                <a:solidFill>
                  <a:srgbClr val="000000"/>
                </a:solidFill>
              </a:rPr>
              <a:t>How many people were able to access housing when discrimination was removed?</a:t>
            </a:r>
            <a:endParaRPr sz="2241">
              <a:solidFill>
                <a:srgbClr val="000000"/>
              </a:solidFill>
            </a:endParaRPr>
          </a:p>
          <a:p>
            <a:pPr indent="-370905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1"/>
              <a:buAutoNum type="alphaLcPeriod"/>
            </a:pPr>
            <a:r>
              <a:rPr lang="en-US" sz="2241">
                <a:solidFill>
                  <a:srgbClr val="000000"/>
                </a:solidFill>
              </a:rPr>
              <a:t>What types of housing were people able to access?  (This helps make the case that formerly incarcerated people are not a monolith)?</a:t>
            </a:r>
            <a:endParaRPr sz="2241">
              <a:solidFill>
                <a:srgbClr val="000000"/>
              </a:solidFill>
            </a:endParaRPr>
          </a:p>
          <a:p>
            <a:pPr indent="-370905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1"/>
              <a:buAutoNum type="alphaLcPeriod"/>
            </a:pPr>
            <a:r>
              <a:rPr lang="en-US" sz="2241">
                <a:solidFill>
                  <a:srgbClr val="000000"/>
                </a:solidFill>
              </a:rPr>
              <a:t>What support services and resources were available and needed to find and maintain housing?</a:t>
            </a:r>
            <a:endParaRPr sz="2241">
              <a:solidFill>
                <a:srgbClr val="000000"/>
              </a:solidFill>
            </a:endParaRPr>
          </a:p>
          <a:p>
            <a:pPr indent="-370905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1"/>
              <a:buAutoNum type="alphaLcPeriod"/>
            </a:pPr>
            <a:r>
              <a:rPr lang="en-US" sz="2241">
                <a:solidFill>
                  <a:srgbClr val="000000"/>
                </a:solidFill>
              </a:rPr>
              <a:t>What are ongoing housing barriers?</a:t>
            </a:r>
            <a:endParaRPr sz="2241">
              <a:solidFill>
                <a:srgbClr val="000000"/>
              </a:solidFill>
            </a:endParaRPr>
          </a:p>
          <a:p>
            <a:pPr indent="-370905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41"/>
              <a:buAutoNum type="alphaLcPeriod"/>
            </a:pPr>
            <a:r>
              <a:rPr lang="en-US" sz="2241">
                <a:solidFill>
                  <a:srgbClr val="000000"/>
                </a:solidFill>
              </a:rPr>
              <a:t>What are any unintended consequences of removing discrimination?</a:t>
            </a:r>
            <a:endParaRPr sz="246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ccebbb38dd_0_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/>
              <a:t>Reentry Housing Research- Purpose &amp; Results </a:t>
            </a:r>
            <a:endParaRPr b="1" sz="3800"/>
          </a:p>
        </p:txBody>
      </p:sp>
      <p:sp>
        <p:nvSpPr>
          <p:cNvPr id="121" name="Google Shape;121;gccebbb38dd_0_6"/>
          <p:cNvSpPr txBox="1"/>
          <p:nvPr>
            <p:ph idx="1" type="body"/>
          </p:nvPr>
        </p:nvSpPr>
        <p:spPr>
          <a:xfrm>
            <a:off x="838200" y="1690825"/>
            <a:ext cx="100050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87"/>
              <a:t>Provide data on the relationship between housing stability and anti-recidivism: </a:t>
            </a:r>
            <a:endParaRPr sz="2487"/>
          </a:p>
          <a:p>
            <a:pPr indent="-38653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7"/>
              <a:buChar char="●"/>
            </a:pPr>
            <a:r>
              <a:rPr lang="en-US" sz="2487"/>
              <a:t>Lack of adequate research on housing and anti-recidivism</a:t>
            </a:r>
            <a:endParaRPr sz="2487"/>
          </a:p>
          <a:p>
            <a:pPr indent="-38653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7"/>
              <a:buFont typeface="Calibri"/>
              <a:buChar char="●"/>
            </a:pPr>
            <a:r>
              <a:rPr lang="en-US" sz="2487"/>
              <a:t>S</a:t>
            </a:r>
            <a:r>
              <a:rPr lang="en-US" sz="2487"/>
              <a:t>hift funding priorities for dignified housing for formerly incarcerated people, and other solutions that lead to successful reintegration</a:t>
            </a:r>
            <a:endParaRPr sz="2487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cebbb38dd_0_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Distinction from BARHII Work </a:t>
            </a:r>
            <a:endParaRPr/>
          </a:p>
        </p:txBody>
      </p:sp>
      <p:sp>
        <p:nvSpPr>
          <p:cNvPr id="127" name="Google Shape;127;gccebbb38dd_0_12"/>
          <p:cNvSpPr txBox="1"/>
          <p:nvPr>
            <p:ph idx="1" type="body"/>
          </p:nvPr>
        </p:nvSpPr>
        <p:spPr>
          <a:xfrm>
            <a:off x="564375" y="1556300"/>
            <a:ext cx="10996800" cy="462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BARHII- Providing leadership training programs on racial equity </a:t>
            </a:r>
            <a:endParaRPr sz="2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00"/>
                </a:solidFill>
              </a:rPr>
              <a:t>→ BARHII is not conducting an evaluation of Fair Chance Housing policies enacted in Berkeley and Oakland. </a:t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00"/>
                </a:solidFill>
              </a:rPr>
              <a:t>→ BARHII is not conducting research on reentry housing and the role of housing stability on anti-recidivism. </a:t>
            </a:r>
            <a:endParaRPr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2020-12-01T19:52:56Z</dcterms:created>
  <dc:creator>Margaretta Lin</dc:creator>
</cp:coreProperties>
</file>