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122_0.xml" ContentType="application/vnd.ms-powerpoint.comments+xml"/>
  <Override PartName="/ppt/notesSlides/notesSlide26.xml" ContentType="application/vnd.openxmlformats-officedocument.presentationml.notesSlide+xml"/>
  <Override PartName="/ppt/comments/modernComment_123_0.xml" ContentType="application/vnd.ms-powerpoint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40"/>
  </p:notesMasterIdLst>
  <p:sldIdLst>
    <p:sldId id="256" r:id="rId3"/>
    <p:sldId id="258" r:id="rId4"/>
    <p:sldId id="257" r:id="rId5"/>
    <p:sldId id="260" r:id="rId6"/>
    <p:sldId id="262" r:id="rId7"/>
    <p:sldId id="261" r:id="rId8"/>
    <p:sldId id="321" r:id="rId9"/>
    <p:sldId id="323" r:id="rId10"/>
    <p:sldId id="294" r:id="rId11"/>
    <p:sldId id="280" r:id="rId12"/>
    <p:sldId id="330" r:id="rId13"/>
    <p:sldId id="282" r:id="rId14"/>
    <p:sldId id="283" r:id="rId15"/>
    <p:sldId id="284" r:id="rId16"/>
    <p:sldId id="285" r:id="rId17"/>
    <p:sldId id="286" r:id="rId18"/>
    <p:sldId id="287" r:id="rId19"/>
    <p:sldId id="331" r:id="rId20"/>
    <p:sldId id="293" r:id="rId21"/>
    <p:sldId id="319" r:id="rId22"/>
    <p:sldId id="265" r:id="rId23"/>
    <p:sldId id="267" r:id="rId24"/>
    <p:sldId id="266" r:id="rId25"/>
    <p:sldId id="268" r:id="rId26"/>
    <p:sldId id="325" r:id="rId27"/>
    <p:sldId id="269" r:id="rId28"/>
    <p:sldId id="326" r:id="rId29"/>
    <p:sldId id="328" r:id="rId30"/>
    <p:sldId id="327" r:id="rId31"/>
    <p:sldId id="329" r:id="rId32"/>
    <p:sldId id="289" r:id="rId33"/>
    <p:sldId id="290" r:id="rId34"/>
    <p:sldId id="296" r:id="rId35"/>
    <p:sldId id="291" r:id="rId36"/>
    <p:sldId id="320" r:id="rId37"/>
    <p:sldId id="277" r:id="rId38"/>
    <p:sldId id="292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8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">
          <p15:clr>
            <a:srgbClr val="9AA0A6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E74F24-E941-2D8E-17A9-585D558FB8EB}" name="Axe, Holly, Probation" initials="AHP" userId="S::haxe@acgov.org::01340784-47c3-4f09-9faa-fe2cbdfbad86" providerId="AD"/>
  <p188:author id="{DA6AC88C-2579-7DC5-46DE-92AD85CD2697}" name="Burrough, William" initials="WB" userId="S::William.Burrough@ucsf.edu::504fd7f8-bd8e-469d-a033-d90f08ac34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7"/>
    <p:restoredTop sz="94837"/>
  </p:normalViewPr>
  <p:slideViewPr>
    <p:cSldViewPr snapToGrid="0">
      <p:cViewPr varScale="1">
        <p:scale>
          <a:sx n="155" d="100"/>
          <a:sy n="155" d="100"/>
        </p:scale>
        <p:origin x="792" y="184"/>
      </p:cViewPr>
      <p:guideLst>
        <p:guide orient="horz" pos="1080"/>
        <p:guide pos="2880"/>
        <p:guide orient="horz" pos="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omments/modernComment_12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32A78D-0C72-4EE9-8BB6-2CF084313170}" authorId="{8DE74F24-E941-2D8E-17A9-585D558FB8EB}" status="resolved" created="2023-08-09T18:20:02.106" complete="100000">
    <pc:sldMkLst xmlns:pc="http://schemas.microsoft.com/office/powerpoint/2013/main/command">
      <pc:docMk/>
      <pc:sldMk cId="0" sldId="290"/>
    </pc:sldMkLst>
    <p188:txBody>
      <a:bodyPr/>
      <a:lstStyle/>
      <a:p>
        <a:r>
          <a:rPr lang="en-US"/>
          <a:t>Substance misuse</a:t>
        </a:r>
      </a:p>
    </p188:txBody>
  </p188:cm>
</p188:cmLst>
</file>

<file path=ppt/comments/modernComment_12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3421675-0DC2-4D92-B74A-53751E160750}" authorId="{8DE74F24-E941-2D8E-17A9-585D558FB8EB}" status="resolved" created="2023-08-09T18:19:29.977" complete="100000">
    <pc:sldMkLst xmlns:pc="http://schemas.microsoft.com/office/powerpoint/2013/main/command">
      <pc:docMk/>
      <pc:sldMk cId="0" sldId="291"/>
    </pc:sldMkLst>
    <p188:txBody>
      <a:bodyPr/>
      <a:lstStyle/>
      <a:p>
        <a:r>
          <a:rPr lang="en-US"/>
          <a:t>Substance misuse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f0b61bf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f0b61bf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f0b61bf7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5f0b61bf70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5f0b61bf7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5f0b61bf70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f0b61bf7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5f0b61bf7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5f0b61bf7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5f0b61bf7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f0b61bf70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5f0b61bf70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f0b61bf7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5f0b61bf7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1a4af734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1a4af7342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536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ec6f924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bec6f924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380587bf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380587bf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01300c3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01300c3a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380587bfb3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380587bfb3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80587bfb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380587bfb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380587bfb3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380587bfb3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394D"/>
                </a:solidFill>
              </a:rPr>
              <a:t>Speaker: David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380587bfb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380587bfb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5f0b61bf7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5f0b61bf7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5f0b61bf7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5f0b61bf7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f0b61bf7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5f0b61bf7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50d52e4f22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50d52e4f22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5f0b61bf70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5f0b61bf70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01300c3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01300c3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01300c3a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01300c3a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1a4af734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1a4af7342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80587bfb3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380587bfb3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172f5a8d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172f5a8d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11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172f5a8d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172f5a8d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935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380587bfb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380587bfb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300"/>
              <a:buFont typeface="Libre Franklin Medium"/>
              <a:buNone/>
              <a:defRPr>
                <a:solidFill>
                  <a:srgbClr val="00009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6" name="Google Shape;66;p13"/>
          <p:cNvGrpSpPr/>
          <p:nvPr/>
        </p:nvGrpSpPr>
        <p:grpSpPr>
          <a:xfrm>
            <a:off x="7768168" y="139303"/>
            <a:ext cx="1219968" cy="1082169"/>
            <a:chOff x="10565376" y="136525"/>
            <a:chExt cx="1626624" cy="1442892"/>
          </a:xfrm>
        </p:grpSpPr>
        <p:pic>
          <p:nvPicPr>
            <p:cNvPr id="67" name="Google Shape;67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565376" y="136525"/>
              <a:ext cx="1626624" cy="1442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Google Shape;68;p13"/>
            <p:cNvSpPr txBox="1"/>
            <p:nvPr/>
          </p:nvSpPr>
          <p:spPr>
            <a:xfrm>
              <a:off x="11105804" y="719471"/>
              <a:ext cx="846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0099</a:t>
              </a:r>
              <a:endParaRPr sz="110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" name="Google Shape;80;p16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6" name="Google Shape;86;p17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eliveskenosha.org/recognize-the-signssave-a-life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dlFtGNjmMQ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cdc.gov/stopoverdose/naloxone/index.htm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lac.org/assets/files/Myth-Fact-for-MAT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2_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3_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ph.ca.gov/Programs/CCDPHP/sapb/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www.samhsa.gov/find-help/overdos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harmreduction.org/" TargetMode="External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>
            <a:spLocks noGrp="1"/>
          </p:cNvSpPr>
          <p:nvPr>
            <p:ph type="ctrTitle"/>
          </p:nvPr>
        </p:nvSpPr>
        <p:spPr>
          <a:xfrm>
            <a:off x="311700" y="349725"/>
            <a:ext cx="8520600" cy="20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Overview of Opioid Use Disorder and Treatment for Our Youth</a:t>
            </a:r>
            <a:endParaRPr dirty="0"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1"/>
          </p:nvPr>
        </p:nvSpPr>
        <p:spPr>
          <a:xfrm>
            <a:off x="3727176" y="4014795"/>
            <a:ext cx="5327372" cy="1015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</a:rPr>
              <a:t>Formatted from original presentation by: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</a:rPr>
              <a:t>Monish </a:t>
            </a:r>
            <a:r>
              <a:rPr lang="en" sz="1400" dirty="0" err="1">
                <a:solidFill>
                  <a:schemeClr val="bg1"/>
                </a:solidFill>
              </a:rPr>
              <a:t>Ullal</a:t>
            </a:r>
            <a:r>
              <a:rPr lang="en" sz="1400" dirty="0">
                <a:solidFill>
                  <a:schemeClr val="bg1"/>
                </a:solidFill>
              </a:rPr>
              <a:t>, MD</a:t>
            </a:r>
            <a:endParaRPr sz="14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</a:rPr>
              <a:t>Associate Medical Director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/>
                </a:solidFill>
              </a:rPr>
              <a:t>Alameda Health Systems Bridge Clinic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7D3C2-61C7-8997-2143-351B33875E85}"/>
              </a:ext>
            </a:extLst>
          </p:cNvPr>
          <p:cNvSpPr txBox="1"/>
          <p:nvPr/>
        </p:nvSpPr>
        <p:spPr>
          <a:xfrm>
            <a:off x="311700" y="1813214"/>
            <a:ext cx="34154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2"/>
                </a:solidFill>
              </a:rPr>
              <a:t>Wednesday, November 13, 2023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2"/>
                </a:solidFill>
              </a:rPr>
              <a:t>William Burrough, MD, MPH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2"/>
                </a:solidFill>
              </a:rPr>
              <a:t>Assistant Clinical Professor / Pediatrician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2"/>
                </a:solidFill>
              </a:rPr>
              <a:t>UCSF Benioff Children’s Hospitals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34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7900" y="715850"/>
            <a:ext cx="308610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4C58FE-BB74-E10A-CCC9-70B40B3B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save a life</a:t>
            </a:r>
          </a:p>
        </p:txBody>
      </p:sp>
      <p:pic>
        <p:nvPicPr>
          <p:cNvPr id="5" name="Google Shape;285;p51">
            <a:extLst>
              <a:ext uri="{FF2B5EF4-FFF2-40B4-BE49-F238E27FC236}">
                <a16:creationId xmlns:a16="http://schemas.microsoft.com/office/drawing/2014/main" id="{6F753B6C-F295-4D41-9AAB-8FA5010B98A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25" y="1432400"/>
            <a:ext cx="7330948" cy="34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86;p51">
            <a:extLst>
              <a:ext uri="{FF2B5EF4-FFF2-40B4-BE49-F238E27FC236}">
                <a16:creationId xmlns:a16="http://schemas.microsoft.com/office/drawing/2014/main" id="{8DFD89A9-75B4-D955-F19C-B249841F7561}"/>
              </a:ext>
            </a:extLst>
          </p:cNvPr>
          <p:cNvSpPr txBox="1"/>
          <p:nvPr/>
        </p:nvSpPr>
        <p:spPr>
          <a:xfrm>
            <a:off x="3775800" y="4743300"/>
            <a:ext cx="536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Source: </a:t>
            </a:r>
            <a:r>
              <a:rPr lang="en" sz="12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https://www.saveliveskenosha.org/recognize-the-signssave-a-life/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16967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Responding to Suspected Opioid Overdose</a:t>
            </a:r>
            <a:endParaRPr/>
          </a:p>
        </p:txBody>
      </p:sp>
      <p:sp>
        <p:nvSpPr>
          <p:cNvPr id="292" name="Google Shape;292;p52"/>
          <p:cNvSpPr txBox="1"/>
          <p:nvPr/>
        </p:nvSpPr>
        <p:spPr>
          <a:xfrm>
            <a:off x="6057000" y="4774200"/>
            <a:ext cx="30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Source: </a:t>
            </a:r>
            <a:r>
              <a:rPr lang="en" sz="1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National Harm Reduction Coalition</a:t>
            </a:r>
            <a:endParaRPr sz="1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" name="Google Shape;29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1800"/>
            <a:ext cx="3941679" cy="371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479" y="1277025"/>
            <a:ext cx="4745120" cy="2838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Responding to Suspected Opioid Overdose</a:t>
            </a:r>
            <a:endParaRPr/>
          </a:p>
        </p:txBody>
      </p:sp>
      <p:sp>
        <p:nvSpPr>
          <p:cNvPr id="300" name="Google Shape;300;p53"/>
          <p:cNvSpPr txBox="1"/>
          <p:nvPr/>
        </p:nvSpPr>
        <p:spPr>
          <a:xfrm>
            <a:off x="6057000" y="4774200"/>
            <a:ext cx="30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Source: </a:t>
            </a:r>
            <a:r>
              <a:rPr lang="en" sz="1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National Harm Reduction Coalition</a:t>
            </a:r>
            <a:endParaRPr sz="1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" name="Google Shape;30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462025"/>
            <a:ext cx="3941680" cy="347367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3"/>
          <p:cNvSpPr txBox="1"/>
          <p:nvPr/>
        </p:nvSpPr>
        <p:spPr>
          <a:xfrm>
            <a:off x="4440425" y="1581900"/>
            <a:ext cx="45237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Roboto"/>
                <a:ea typeface="Roboto"/>
                <a:cs typeface="Roboto"/>
                <a:sym typeface="Roboto"/>
              </a:rPr>
              <a:t>Shout out for help! Power in numbers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Roboto"/>
                <a:ea typeface="Roboto"/>
                <a:cs typeface="Roboto"/>
                <a:sym typeface="Roboto"/>
              </a:rPr>
              <a:t>Activate Medical Code and Call 911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Responding to Suspected Opioid Overdose</a:t>
            </a:r>
            <a:endParaRPr/>
          </a:p>
        </p:txBody>
      </p:sp>
      <p:sp>
        <p:nvSpPr>
          <p:cNvPr id="308" name="Google Shape;308;p54"/>
          <p:cNvSpPr txBox="1"/>
          <p:nvPr/>
        </p:nvSpPr>
        <p:spPr>
          <a:xfrm>
            <a:off x="6057000" y="4774200"/>
            <a:ext cx="30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Source: </a:t>
            </a:r>
            <a:r>
              <a:rPr lang="en" sz="1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National Harm Reduction Coalition</a:t>
            </a:r>
            <a:endParaRPr sz="1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9" name="Google Shape;30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32525"/>
            <a:ext cx="4475636" cy="37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436" y="1277025"/>
            <a:ext cx="4211164" cy="324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use Naloxone Nasal Spray</a:t>
            </a:r>
            <a:endParaRPr/>
          </a:p>
        </p:txBody>
      </p:sp>
      <p:pic>
        <p:nvPicPr>
          <p:cNvPr id="316" name="Google Shape;316;p55" descr="30-second video on how to administer naloxone nasal spray to someone experiencing an opioid overdose." title="How to Use Naloxone Nasal Spray (:30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000" y="1632400"/>
            <a:ext cx="5452325" cy="3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25" y="1632400"/>
            <a:ext cx="2786625" cy="264038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5"/>
          <p:cNvSpPr txBox="1"/>
          <p:nvPr/>
        </p:nvSpPr>
        <p:spPr>
          <a:xfrm>
            <a:off x="205049" y="4780575"/>
            <a:ext cx="471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Source: </a:t>
            </a: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https://www.cdc.gov/stopoverdose/naloxone/index.html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Responding to Suspected Opioid Overdose</a:t>
            </a:r>
            <a:endParaRPr/>
          </a:p>
        </p:txBody>
      </p:sp>
      <p:sp>
        <p:nvSpPr>
          <p:cNvPr id="324" name="Google Shape;324;p56"/>
          <p:cNvSpPr txBox="1"/>
          <p:nvPr/>
        </p:nvSpPr>
        <p:spPr>
          <a:xfrm>
            <a:off x="6057000" y="4774200"/>
            <a:ext cx="30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Source: </a:t>
            </a:r>
            <a:r>
              <a:rPr lang="en" sz="1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National Harm Reduction Coalition</a:t>
            </a:r>
            <a:endParaRPr sz="1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5" name="Google Shape;32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77025"/>
            <a:ext cx="4603530" cy="37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080" y="1277025"/>
            <a:ext cx="4083270" cy="2813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Responding to Suspected Opioid Overdose</a:t>
            </a:r>
            <a:endParaRPr/>
          </a:p>
        </p:txBody>
      </p:sp>
      <p:sp>
        <p:nvSpPr>
          <p:cNvPr id="332" name="Google Shape;332;p57"/>
          <p:cNvSpPr txBox="1"/>
          <p:nvPr/>
        </p:nvSpPr>
        <p:spPr>
          <a:xfrm>
            <a:off x="6057000" y="4774200"/>
            <a:ext cx="30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Source: </a:t>
            </a:r>
            <a:r>
              <a:rPr lang="en" sz="1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National Harm Reduction Coalition</a:t>
            </a:r>
            <a:endParaRPr sz="1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3" name="Google Shape;33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77025"/>
            <a:ext cx="4668281" cy="368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081" y="1397275"/>
            <a:ext cx="4018519" cy="2446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A95D-B0EC-FA66-2CD4-DF9D65C4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B5FA05-295C-2012-439B-197F19091FD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44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311725" y="504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Fight the stigma!</a:t>
            </a:r>
            <a:endParaRPr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F879A-71F6-CC49-2C08-0E71681F9677}"/>
              </a:ext>
            </a:extLst>
          </p:cNvPr>
          <p:cNvSpPr txBox="1"/>
          <p:nvPr/>
        </p:nvSpPr>
        <p:spPr>
          <a:xfrm>
            <a:off x="197758" y="1470770"/>
            <a:ext cx="8634567" cy="2880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Addiction is a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chronic medical disease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return to use (relapse) is a 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normal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part of the course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Addiction is </a:t>
            </a:r>
            <a:r>
              <a:rPr lang="en-US" sz="20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moral failing (and neither is return to use)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Society and systems (including healthcare) perpetuate the stigma against people with substance use disorders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all have an incredible opportunity to be kind to someone who is not expecting it</a:t>
            </a:r>
          </a:p>
        </p:txBody>
      </p:sp>
    </p:spTree>
    <p:extLst>
      <p:ext uri="{BB962C8B-B14F-4D97-AF65-F5344CB8AC3E}">
        <p14:creationId xmlns:p14="http://schemas.microsoft.com/office/powerpoint/2010/main" val="203869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Disclosures</a:t>
            </a:r>
            <a:endParaRPr/>
          </a:p>
        </p:txBody>
      </p:sp>
      <p:sp>
        <p:nvSpPr>
          <p:cNvPr id="141" name="Google Shape;141;p28"/>
          <p:cNvSpPr txBox="1"/>
          <p:nvPr/>
        </p:nvSpPr>
        <p:spPr>
          <a:xfrm>
            <a:off x="360950" y="1545325"/>
            <a:ext cx="8471400" cy="29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No planners or speakers have any relevant financial relationship with commercial interests to disclose.</a:t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Quick points on language</a:t>
            </a:r>
            <a:endParaRPr dirty="0"/>
          </a:p>
        </p:txBody>
      </p:sp>
      <p:sp>
        <p:nvSpPr>
          <p:cNvPr id="147" name="Google Shape;147;p29"/>
          <p:cNvSpPr txBox="1"/>
          <p:nvPr/>
        </p:nvSpPr>
        <p:spPr>
          <a:xfrm>
            <a:off x="169200" y="1295400"/>
            <a:ext cx="4951800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The words we use </a:t>
            </a:r>
            <a:r>
              <a:rPr lang="en-US" sz="1700" dirty="0"/>
              <a:t>matter!</a:t>
            </a:r>
            <a:endParaRPr sz="17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>
                <a:solidFill>
                  <a:schemeClr val="accent5"/>
                </a:solidFill>
              </a:rPr>
              <a:t>Person-first language </a:t>
            </a:r>
            <a:endParaRPr sz="1700" b="1" dirty="0">
              <a:solidFill>
                <a:schemeClr val="accent5"/>
              </a:solidFill>
            </a:endParaRPr>
          </a:p>
          <a:p>
            <a:pPr marL="577850" lvl="1" algn="l" rtl="0">
              <a:spcBef>
                <a:spcPts val="0"/>
              </a:spcBef>
              <a:spcAft>
                <a:spcPts val="0"/>
              </a:spcAft>
              <a:buSzPts val="1700"/>
            </a:pPr>
            <a:r>
              <a:rPr lang="en" sz="1700" b="1" i="1" dirty="0">
                <a:solidFill>
                  <a:schemeClr val="accent5"/>
                </a:solidFill>
              </a:rPr>
              <a:t>“Person with opioid use disorder”</a:t>
            </a:r>
            <a:endParaRPr sz="1700" b="1" i="1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Avoid outdated, stigmatizing, harmful language:</a:t>
            </a:r>
            <a:endParaRPr sz="17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strike="sngStrike" dirty="0"/>
              <a:t>“substance abuse” or “abuser”</a:t>
            </a:r>
            <a:endParaRPr sz="1700" strike="sngStrike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strike="sngStrike" dirty="0"/>
              <a:t>“drug user”</a:t>
            </a:r>
            <a:endParaRPr sz="1700" strike="sngStrike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strike="sngStrike" dirty="0"/>
              <a:t>“addict”</a:t>
            </a:r>
            <a:endParaRPr sz="1700" strike="sngStrike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strike="sngStrike" dirty="0"/>
              <a:t>“junkie”</a:t>
            </a:r>
            <a:endParaRPr sz="1700" strike="sngStrike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strike="sngStrike" dirty="0"/>
              <a:t>“clean vs. dirty”</a:t>
            </a:r>
            <a:endParaRPr sz="1700" strike="sngStrike" dirty="0"/>
          </a:p>
        </p:txBody>
      </p:sp>
      <p:pic>
        <p:nvPicPr>
          <p:cNvPr id="148" name="Google Shape;148;p29"/>
          <p:cNvPicPr preferRelativeResize="0"/>
          <p:nvPr/>
        </p:nvPicPr>
        <p:blipFill rotWithShape="1">
          <a:blip r:embed="rId3">
            <a:alphaModFix/>
          </a:blip>
          <a:srcRect l="16575" r="15687" b="22845"/>
          <a:stretch/>
        </p:blipFill>
        <p:spPr>
          <a:xfrm>
            <a:off x="4984298" y="1443840"/>
            <a:ext cx="3990502" cy="30270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18;p40">
            <a:extLst>
              <a:ext uri="{FF2B5EF4-FFF2-40B4-BE49-F238E27FC236}">
                <a16:creationId xmlns:a16="http://schemas.microsoft.com/office/drawing/2014/main" id="{EDEA4EB0-463D-F1BB-5D36-3FAC5DC99E03}"/>
              </a:ext>
            </a:extLst>
          </p:cNvPr>
          <p:cNvSpPr txBox="1"/>
          <p:nvPr/>
        </p:nvSpPr>
        <p:spPr>
          <a:xfrm>
            <a:off x="100200" y="4645045"/>
            <a:ext cx="89436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1" u="none" strike="noStrike" dirty="0">
                <a:solidFill>
                  <a:srgbClr val="333333"/>
                </a:solidFill>
                <a:effectLst/>
                <a:latin typeface="Guardian TextSans Web"/>
              </a:rPr>
              <a:t>NIDA: Words Matter - Terms to Use and Avoid When Talking About Addiction. https://nida.nih.gov/nidamed-medical-health-professionals/health-professions-education/words-matter-terms-to-use-avoid-when-talking-about-addiction</a:t>
            </a:r>
            <a:r>
              <a:rPr lang="en-US" sz="1050" i="1" dirty="0">
                <a:solidFill>
                  <a:srgbClr val="333333"/>
                </a:solidFill>
                <a:latin typeface="Guardian TextSans Web"/>
              </a:rPr>
              <a:t>. 29 November 2021.</a:t>
            </a:r>
            <a:endParaRPr lang="en-US" sz="1050" b="0" i="1" u="none" strike="noStrike" dirty="0">
              <a:solidFill>
                <a:srgbClr val="333333"/>
              </a:solidFill>
              <a:effectLst/>
              <a:latin typeface="Guardian TextSans We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Opioids 101</a:t>
            </a:r>
            <a:endParaRPr dirty="0"/>
          </a:p>
        </p:txBody>
      </p:sp>
      <p:sp>
        <p:nvSpPr>
          <p:cNvPr id="6" name="Explosion 2 5">
            <a:extLst>
              <a:ext uri="{FF2B5EF4-FFF2-40B4-BE49-F238E27FC236}">
                <a16:creationId xmlns:a16="http://schemas.microsoft.com/office/drawing/2014/main" id="{20425FA4-D8FE-81F9-0A57-A6E2921FBD83}"/>
              </a:ext>
            </a:extLst>
          </p:cNvPr>
          <p:cNvSpPr/>
          <p:nvPr/>
        </p:nvSpPr>
        <p:spPr>
          <a:xfrm>
            <a:off x="6400551" y="1886465"/>
            <a:ext cx="3057562" cy="2393871"/>
          </a:xfrm>
          <a:prstGeom prst="irregularSeal2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/>
              <a:t>You cannot overdose from simply touching someone who has used fentanyl</a:t>
            </a:r>
          </a:p>
        </p:txBody>
      </p:sp>
      <p:sp>
        <p:nvSpPr>
          <p:cNvPr id="189" name="Google Shape;189;p35"/>
          <p:cNvSpPr txBox="1"/>
          <p:nvPr/>
        </p:nvSpPr>
        <p:spPr>
          <a:xfrm>
            <a:off x="371575" y="1516800"/>
            <a:ext cx="84009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" sz="2000" dirty="0" err="1">
                <a:latin typeface="Roboto"/>
                <a:ea typeface="Roboto"/>
                <a:cs typeface="Roboto"/>
                <a:sym typeface="Roboto"/>
              </a:rPr>
              <a:t>Percs</a:t>
            </a: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”, “Vicodin”, “Norco”, “Oxy”, heroin, fentanyl* (“fent”, “fenny”)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565150" lvl="1" algn="l" rtl="0"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en" b="1" i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*Almost all “street” pills now have some fentanyl in them. 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Routes of use: oral, intranasal, inhaled, injected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Symptoms or signs of opioid use: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Pain relief, relaxation, euphoria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Pupils get small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Sleepiness, slurred speech, slowness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Slowed breathing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Sleepier and sleepier until you can’t be woken up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" sz="2000" b="1" dirty="0">
                <a:latin typeface="Roboto"/>
                <a:ea typeface="Roboto"/>
                <a:cs typeface="Roboto"/>
                <a:sym typeface="Roboto"/>
              </a:rPr>
              <a:t>Overdose</a:t>
            </a:r>
            <a:r>
              <a:rPr lang="en" sz="2000" dirty="0">
                <a:latin typeface="Roboto"/>
                <a:ea typeface="Roboto"/>
                <a:cs typeface="Roboto"/>
                <a:sym typeface="Roboto"/>
              </a:rPr>
              <a:t> = unresponsive, minimal breathing, skin may turn blue</a:t>
            </a:r>
            <a:endParaRPr sz="13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4944FC-3267-0A8E-3BF6-38BF99F9850F}"/>
              </a:ext>
            </a:extLst>
          </p:cNvPr>
          <p:cNvCxnSpPr/>
          <p:nvPr/>
        </p:nvCxnSpPr>
        <p:spPr>
          <a:xfrm>
            <a:off x="752475" y="3295650"/>
            <a:ext cx="0" cy="168592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2D69C27-0174-976F-65E8-35EC318C1F26}"/>
              </a:ext>
            </a:extLst>
          </p:cNvPr>
          <p:cNvSpPr txBox="1"/>
          <p:nvPr/>
        </p:nvSpPr>
        <p:spPr>
          <a:xfrm rot="16200000">
            <a:off x="-630088" y="3663387"/>
            <a:ext cx="207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Increasing severity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Opioid Withdrawal</a:t>
            </a:r>
            <a:endParaRPr dirty="0"/>
          </a:p>
        </p:txBody>
      </p:sp>
      <p:sp>
        <p:nvSpPr>
          <p:cNvPr id="200" name="Google Shape;200;p37"/>
          <p:cNvSpPr txBox="1"/>
          <p:nvPr/>
        </p:nvSpPr>
        <p:spPr>
          <a:xfrm>
            <a:off x="103825" y="1328900"/>
            <a:ext cx="89364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4"/>
                </a:solidFill>
              </a:rPr>
              <a:t>“Acute” withdrawal </a:t>
            </a:r>
            <a:r>
              <a:rPr lang="en" sz="1600" b="1" dirty="0"/>
              <a:t>(starts within first few days after stopping use, usually lasts 4-7 days):</a:t>
            </a:r>
            <a:endParaRPr sz="1600" b="1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 dirty="0"/>
              <a:t>What youth might feel</a:t>
            </a:r>
            <a:r>
              <a:rPr lang="en" sz="1600" dirty="0"/>
              <a:t>:</a:t>
            </a:r>
            <a:endParaRPr sz="1600" dirty="0"/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Patient reports feeling "bad", like the flu</a:t>
            </a:r>
            <a:endParaRPr sz="1600" dirty="0"/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Anxiety, nausea, poor appetite, cramps, diarrhea, body aches, restlessness, hot and cold, runny/stuffy nose</a:t>
            </a:r>
            <a:endParaRPr sz="1600" dirty="0"/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Cravings to return to use</a:t>
            </a: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What you might see</a:t>
            </a:r>
            <a:r>
              <a:rPr lang="en" sz="1600" dirty="0"/>
              <a:t>: </a:t>
            </a:r>
            <a:endParaRPr sz="1600" dirty="0"/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Irritability, restlessness, sweating, runny/stuffy nose, eye tearing</a:t>
            </a:r>
            <a:endParaRPr sz="1600" dirty="0"/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Dilated pupils</a:t>
            </a:r>
            <a:r>
              <a:rPr lang="en" sz="1600" dirty="0"/>
              <a:t>, </a:t>
            </a:r>
            <a:r>
              <a:rPr lang="en" sz="1600" b="1" dirty="0"/>
              <a:t>frequent yawning</a:t>
            </a:r>
            <a:r>
              <a:rPr lang="en" sz="1600" dirty="0"/>
              <a:t>, </a:t>
            </a:r>
            <a:r>
              <a:rPr lang="en" sz="1600" b="1" dirty="0"/>
              <a:t>goosebumps</a:t>
            </a:r>
            <a:endParaRPr sz="1600" dirty="0"/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Nausea/vomiting, diarrhea, shakiness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>
                    <a:lumMod val="50000"/>
                  </a:schemeClr>
                </a:solidFill>
              </a:rPr>
              <a:t>“Post-acute” withdrawal </a:t>
            </a:r>
            <a:r>
              <a:rPr lang="en" sz="1600" b="1" dirty="0"/>
              <a:t>(can last for weeks to months from last use, without treatment):</a:t>
            </a:r>
            <a:endParaRPr sz="1600" b="1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Irritability, anxiety or depression, insomnia; </a:t>
            </a:r>
            <a:r>
              <a:rPr lang="en" sz="1600" i="1" dirty="0"/>
              <a:t>cravings may persist for years</a:t>
            </a:r>
            <a:endParaRPr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302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title"/>
          </p:nvPr>
        </p:nvSpPr>
        <p:spPr>
          <a:xfrm>
            <a:off x="311725" y="500924"/>
            <a:ext cx="8520600" cy="7062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Medications for Opioid Use Disorder</a:t>
            </a:r>
            <a:endParaRPr dirty="0"/>
          </a:p>
        </p:txBody>
      </p:sp>
      <p:sp>
        <p:nvSpPr>
          <p:cNvPr id="206" name="Google Shape;206;p38"/>
          <p:cNvSpPr txBox="1"/>
          <p:nvPr/>
        </p:nvSpPr>
        <p:spPr>
          <a:xfrm>
            <a:off x="311725" y="1418360"/>
            <a:ext cx="8459700" cy="351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Roboto"/>
                <a:ea typeface="Roboto"/>
                <a:cs typeface="Roboto"/>
                <a:sym typeface="Roboto"/>
              </a:rPr>
              <a:t>Buprenorphine or Suboxone*</a:t>
            </a:r>
            <a:endParaRPr lang="en-US" sz="2200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US" sz="1800" dirty="0">
                <a:latin typeface="Roboto"/>
                <a:ea typeface="Roboto"/>
                <a:cs typeface="Roboto"/>
                <a:sym typeface="Roboto"/>
              </a:rPr>
              <a:t>Can stop withdrawal and cravings immediately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Protects against overdose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 b="1" dirty="0"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Life-saving with &gt;50% reduction in all-cause mortality</a:t>
            </a:r>
            <a:endParaRPr sz="1800" dirty="0"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Chances of relapse to taking opioids ~8 times higher without buprenorphine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Font typeface="Roboto"/>
              <a:buChar char="●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Significantly improved retention in treatment, reduced transmission of HIV or Hep C, and </a:t>
            </a:r>
            <a:r>
              <a:rPr lang="en" sz="1800" b="1" dirty="0">
                <a:latin typeface="Roboto"/>
                <a:ea typeface="Roboto"/>
                <a:cs typeface="Roboto"/>
                <a:sym typeface="Roboto"/>
              </a:rPr>
              <a:t>improved daily functioning</a:t>
            </a:r>
          </a:p>
          <a:p>
            <a:pPr lvl="0" algn="r" rtl="0">
              <a:buSzPts val="1800"/>
            </a:pPr>
            <a:r>
              <a:rPr lang="en" sz="1200" i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*Note that Suboxone is a combination of buprenorphine + naloxone; however, the main active ingredient is the buprenorphine</a:t>
            </a:r>
            <a:endParaRPr sz="1200" i="1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38"/>
          <p:cNvSpPr txBox="1"/>
          <p:nvPr/>
        </p:nvSpPr>
        <p:spPr>
          <a:xfrm>
            <a:off x="207450" y="4721100"/>
            <a:ext cx="87291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dirty="0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Pearce LA, Min JE, </a:t>
            </a:r>
            <a:r>
              <a:rPr lang="en" sz="900" i="1" dirty="0" err="1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Piske</a:t>
            </a:r>
            <a:r>
              <a:rPr lang="en" sz="900" i="1" dirty="0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M, Zhou H, </a:t>
            </a:r>
            <a:r>
              <a:rPr lang="en" sz="900" i="1" dirty="0" err="1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Homayra</a:t>
            </a:r>
            <a:r>
              <a:rPr lang="en" sz="900" i="1" dirty="0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F, </a:t>
            </a:r>
            <a:r>
              <a:rPr lang="en" sz="900" i="1" dirty="0" err="1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Slaunwhite</a:t>
            </a:r>
            <a:r>
              <a:rPr lang="en" sz="900" i="1" dirty="0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A, Irvine M, McGowan G, </a:t>
            </a:r>
            <a:r>
              <a:rPr lang="en" sz="900" i="1" dirty="0" err="1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Nosyk</a:t>
            </a:r>
            <a:r>
              <a:rPr lang="en" sz="900" i="1" dirty="0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B. Opioid agonist treatment and risk of mortality during opioid overdose public health emergency: population based retrospective cohort study. BMJ. 2020 Mar 31;368:m772. </a:t>
            </a:r>
            <a:r>
              <a:rPr lang="en" sz="900" i="1" dirty="0" err="1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doi</a:t>
            </a:r>
            <a:r>
              <a:rPr lang="en" sz="900" i="1" dirty="0">
                <a:solidFill>
                  <a:schemeClr val="l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10.1136/bmj.m772. PMID: 32234712; PMCID: PMC7190018.</a:t>
            </a:r>
            <a:endParaRPr sz="600" i="1" dirty="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15FB6C-3BEA-A072-9EC2-A2A508D6785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949F5-B022-8012-F365-AECAD5210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" t="17225" r="3529" b="4302"/>
          <a:stretch/>
        </p:blipFill>
        <p:spPr>
          <a:xfrm>
            <a:off x="729096" y="64498"/>
            <a:ext cx="7685808" cy="50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69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995B-CDDF-8F05-D26E-1B1451FC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MOUD Misconceptions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441BC-CDC1-F14C-14CD-CD8B942D0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17884"/>
            <a:ext cx="7772400" cy="33627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EE9D60-EBB6-02CF-22AB-AF3E18CD9482}"/>
              </a:ext>
            </a:extLst>
          </p:cNvPr>
          <p:cNvSpPr/>
          <p:nvPr/>
        </p:nvSpPr>
        <p:spPr>
          <a:xfrm>
            <a:off x="2578443" y="1517884"/>
            <a:ext cx="5879757" cy="3362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67F6E-BF84-9B9F-E2A1-D61E322DB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4708">
            <a:off x="7701591" y="108543"/>
            <a:ext cx="1180576" cy="15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995B-CDDF-8F05-D26E-1B1451FC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MOUD Misconceptions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5391B-704C-4C3A-1C61-5792C7AF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8999"/>
            <a:ext cx="7772400" cy="2963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10BC30-319B-FA28-D2C9-22C1650AABE3}"/>
              </a:ext>
            </a:extLst>
          </p:cNvPr>
          <p:cNvSpPr/>
          <p:nvPr/>
        </p:nvSpPr>
        <p:spPr>
          <a:xfrm>
            <a:off x="2578443" y="1517884"/>
            <a:ext cx="5879757" cy="3362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F8D39-615C-781C-63FF-52BF215A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4708">
            <a:off x="7701591" y="108543"/>
            <a:ext cx="1180576" cy="15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1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995B-CDDF-8F05-D26E-1B1451FC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MOUD Misconceptions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1BC13-E0E9-F121-CB62-48A605396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41842"/>
            <a:ext cx="7772400" cy="2407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1DB7CC-CC77-EC08-89CA-9894E3A0DE9D}"/>
              </a:ext>
            </a:extLst>
          </p:cNvPr>
          <p:cNvSpPr/>
          <p:nvPr/>
        </p:nvSpPr>
        <p:spPr>
          <a:xfrm>
            <a:off x="2578443" y="1517884"/>
            <a:ext cx="5879757" cy="3362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54869-B07D-D7D2-1762-82D5D627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4708">
            <a:off x="7701591" y="108543"/>
            <a:ext cx="1180576" cy="15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135" name="Google Shape;135;p27"/>
          <p:cNvSpPr txBox="1"/>
          <p:nvPr/>
        </p:nvSpPr>
        <p:spPr>
          <a:xfrm>
            <a:off x="214225" y="1439350"/>
            <a:ext cx="8618100" cy="3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algn="l" rtl="0"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en" sz="2200" dirty="0"/>
              <a:t>1. </a:t>
            </a:r>
            <a:r>
              <a:rPr lang="en-US" sz="2200" dirty="0"/>
              <a:t>Understand the scope of opioid use disorder in youth and racial disparities that exist in connection to evidence-based treatment</a:t>
            </a:r>
            <a:endParaRPr sz="2200" dirty="0"/>
          </a:p>
          <a:p>
            <a:pPr marL="88900" lvl="0" algn="l" rtl="0">
              <a:spcBef>
                <a:spcPts val="0"/>
              </a:spcBef>
              <a:spcAft>
                <a:spcPts val="0"/>
              </a:spcAft>
              <a:buSzPts val="2200"/>
            </a:pPr>
            <a:endParaRPr sz="2200" dirty="0"/>
          </a:p>
          <a:p>
            <a:pPr marL="88900" lvl="0" algn="l" rtl="0"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en" sz="2200" dirty="0"/>
              <a:t>2. Recognize the importance of life-saving medications for opioid use disorder (MOUD) and address common misconceptions</a:t>
            </a:r>
          </a:p>
          <a:p>
            <a:pPr marL="88900" lvl="0" algn="l" rtl="0">
              <a:spcBef>
                <a:spcPts val="0"/>
              </a:spcBef>
              <a:spcAft>
                <a:spcPts val="0"/>
              </a:spcAft>
              <a:buSzPts val="2200"/>
            </a:pPr>
            <a:endParaRPr lang="en" sz="2200" dirty="0"/>
          </a:p>
          <a:p>
            <a:pPr marL="88900" lvl="0" algn="l" rtl="0"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en" sz="2200" dirty="0"/>
              <a:t>3. Learn more about what the medic</a:t>
            </a:r>
            <a:r>
              <a:rPr lang="en-US" sz="2200" dirty="0"/>
              <a:t>al</a:t>
            </a:r>
            <a:r>
              <a:rPr lang="en" sz="2200" dirty="0"/>
              <a:t> unit is doing to evaluate for and treat opioid use disorder (and other substance use disorders)</a:t>
            </a:r>
            <a:endParaRPr sz="2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995B-CDDF-8F05-D26E-1B1451FC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MOUD Misconceptions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F3B28-45D6-F849-4530-B63D7E28D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19063"/>
            <a:ext cx="7772400" cy="2652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E0EF73-6FBF-9B46-1C6F-C0B7A2C1610C}"/>
              </a:ext>
            </a:extLst>
          </p:cNvPr>
          <p:cNvSpPr/>
          <p:nvPr/>
        </p:nvSpPr>
        <p:spPr>
          <a:xfrm>
            <a:off x="2578443" y="1517884"/>
            <a:ext cx="5879757" cy="33627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22D84-6C33-B753-B9D2-85F8276A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4708">
            <a:off x="7701591" y="108543"/>
            <a:ext cx="1180576" cy="1517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39007-27B0-C86B-3D4E-5CB98F1FA465}"/>
              </a:ext>
            </a:extLst>
          </p:cNvPr>
          <p:cNvSpPr txBox="1"/>
          <p:nvPr/>
        </p:nvSpPr>
        <p:spPr>
          <a:xfrm>
            <a:off x="372773" y="4726785"/>
            <a:ext cx="839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more information and the full document go to </a:t>
            </a: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www.lac.org</a:t>
            </a:r>
            <a:r>
              <a:rPr lang="en-US" dirty="0">
                <a:hlinkClick r:id="rId4"/>
              </a:rPr>
              <a:t>/assets/files/Myth-Fact-for-</a:t>
            </a:r>
            <a:r>
              <a:rPr lang="en-US" dirty="0" err="1">
                <a:hlinkClick r:id="rId4"/>
              </a:rPr>
              <a:t>MAT.pdf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is </a:t>
            </a:r>
            <a:r>
              <a:rPr lang="en" dirty="0" err="1"/>
              <a:t>evalu</a:t>
            </a:r>
            <a:r>
              <a:rPr lang="en-US" dirty="0"/>
              <a:t>a</a:t>
            </a:r>
            <a:r>
              <a:rPr lang="en" dirty="0"/>
              <a:t>ted by medical</a:t>
            </a:r>
            <a:endParaRPr dirty="0"/>
          </a:p>
        </p:txBody>
      </p:sp>
      <p:sp>
        <p:nvSpPr>
          <p:cNvPr id="349" name="Google Shape;349;p59"/>
          <p:cNvSpPr txBox="1"/>
          <p:nvPr/>
        </p:nvSpPr>
        <p:spPr>
          <a:xfrm>
            <a:off x="311725" y="1448025"/>
            <a:ext cx="8559900" cy="3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Everyone during their intake examination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-US" b="1" dirty="0">
              <a:latin typeface="Roboto"/>
              <a:ea typeface="Roboto"/>
              <a:cs typeface="Roboto"/>
              <a:sym typeface="Roboto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Anyone with signs/symptoms of </a:t>
            </a:r>
            <a:r>
              <a:rPr lang="en-US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intoxication 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(slurred speech, confusion, more sleepy, etc.)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Anyone with signs of or a reported </a:t>
            </a:r>
            <a:r>
              <a:rPr lang="en" b="1" dirty="0">
                <a:solidFill>
                  <a:srgbClr val="000099"/>
                </a:solidFill>
                <a:latin typeface="Roboto"/>
                <a:ea typeface="Roboto"/>
                <a:cs typeface="Roboto"/>
                <a:sym typeface="Roboto"/>
              </a:rPr>
              <a:t>withdrawal</a:t>
            </a: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from a substance (Xanax, Alcohol, Opioids more severe)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n-US" b="1" dirty="0">
              <a:latin typeface="Roboto"/>
              <a:ea typeface="Roboto"/>
              <a:cs typeface="Roboto"/>
              <a:sym typeface="Roboto"/>
            </a:endParaRPr>
          </a:p>
          <a:p>
            <a:pPr marL="139700" lvl="1">
              <a:lnSpc>
                <a:spcPct val="115000"/>
              </a:lnSpc>
              <a:buSzPts val="1400"/>
            </a:pPr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Anyone with any concerns related to their substance use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(low threshold policy)</a:t>
            </a:r>
            <a:endParaRPr lang="en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6" indent="-317500">
              <a:lnSpc>
                <a:spcPct val="115000"/>
              </a:lnSpc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Openly discussing problems caused by their substance use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" dirty="0" err="1">
                <a:latin typeface="Roboto"/>
                <a:ea typeface="Roboto"/>
                <a:cs typeface="Roboto"/>
                <a:sym typeface="Roboto"/>
              </a:rPr>
              <a:t>xpressed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interest in receiving help ”cutting back”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Bringing up their “cravings” or “desires” for a drug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Found to have illicit substances or diverting medications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When in doubt, we encourage staff to call for further eval or have youth write “sick call”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Nursing on-site with Medical Doctor by phone 24/7, Medical Doctor in-house 3-4 times per week</a:t>
            </a:r>
            <a:endParaRPr sz="1500" b="1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happens during a visit</a:t>
            </a:r>
            <a:endParaRPr dirty="0"/>
          </a:p>
        </p:txBody>
      </p:sp>
      <p:sp>
        <p:nvSpPr>
          <p:cNvPr id="355" name="Google Shape;355;p60"/>
          <p:cNvSpPr txBox="1"/>
          <p:nvPr/>
        </p:nvSpPr>
        <p:spPr>
          <a:xfrm>
            <a:off x="311700" y="1361800"/>
            <a:ext cx="8717100" cy="3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Vital Signs and Exam</a:t>
            </a:r>
            <a:r>
              <a:rPr lang="en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give us data that may help diagnose intoxication/withdrawal and guide treatment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We gather more info such as…</a:t>
            </a:r>
            <a:endParaRPr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Substances used or are still being used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he amount/types of use (frequency, dose, duration, last use, source, mixtures, etc.)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If they are a minor, asking if parents/guardian aware of their use?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Then we have an open conversation about their substance use and potential next steps:</a:t>
            </a:r>
            <a:endParaRPr b="1" dirty="0">
              <a:solidFill>
                <a:schemeClr val="accent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Motivational interviewing techniques are used to assess current understanding/readiness for change</a:t>
            </a:r>
          </a:p>
          <a:p>
            <a:pPr marL="457200" lvl="0" indent="-317500">
              <a:lnSpc>
                <a:spcPct val="115000"/>
              </a:lnSpc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We assess if they meet criteria for diagnosis of Substance Use Disorder (and if so, the severity)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We discuss treatment options available that may include: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Substance use counseling (Family Spring, La Familia)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Guidance referral to address underlying anxiety, depression, ADHD, or PTSD (if present)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Prescription medications (e.g. buprenorphine)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1FFE-C01E-8C25-00D5-7E835776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DSM-V Criteria for Substance Use Disorder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355CD-C590-6752-103D-1AAA7FCA0483}"/>
              </a:ext>
            </a:extLst>
          </p:cNvPr>
          <p:cNvSpPr txBox="1"/>
          <p:nvPr/>
        </p:nvSpPr>
        <p:spPr>
          <a:xfrm>
            <a:off x="387179" y="1311682"/>
            <a:ext cx="8651092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Loss of control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Substance taken in larger amounts or longer than intended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Desire or unsuccessful attempt to reduce or control use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Great deal of time spent obtaining, using, or recovering from use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Craving</a:t>
            </a:r>
          </a:p>
          <a:p>
            <a:pPr lvl="1"/>
            <a:endParaRPr lang="en-US" sz="900" dirty="0">
              <a:solidFill>
                <a:srgbClr val="2929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500" b="1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 problems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causes failure to fulfill obligations at work, school, home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Continued use despite recurrent social/personal problems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Important social, occupational, or recreational activities reduced</a:t>
            </a:r>
          </a:p>
          <a:p>
            <a:pPr lvl="1"/>
            <a:endParaRPr lang="en-US" sz="900" dirty="0">
              <a:solidFill>
                <a:srgbClr val="2929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500" b="1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Risky use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in dangerous situations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929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Continued use despite physical/psychological problems</a:t>
            </a:r>
          </a:p>
          <a:p>
            <a:pPr lvl="1"/>
            <a:endParaRPr lang="en-US" sz="9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Tolerance</a:t>
            </a:r>
          </a:p>
          <a:p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Withdrawal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DEBBA-2785-ECAA-1D33-352B41F24332}"/>
              </a:ext>
            </a:extLst>
          </p:cNvPr>
          <p:cNvSpPr txBox="1"/>
          <p:nvPr/>
        </p:nvSpPr>
        <p:spPr>
          <a:xfrm>
            <a:off x="6663048" y="4273243"/>
            <a:ext cx="24809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Mild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2-3 symptoms</a:t>
            </a:r>
          </a:p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Moderate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4-5 symptoms</a:t>
            </a:r>
          </a:p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Severe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6+ symptoms</a:t>
            </a:r>
          </a:p>
        </p:txBody>
      </p:sp>
    </p:spTree>
    <p:extLst>
      <p:ext uri="{BB962C8B-B14F-4D97-AF65-F5344CB8AC3E}">
        <p14:creationId xmlns:p14="http://schemas.microsoft.com/office/powerpoint/2010/main" val="4195510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that is ongoing</a:t>
            </a:r>
            <a:endParaRPr/>
          </a:p>
        </p:txBody>
      </p:sp>
      <p:sp>
        <p:nvSpPr>
          <p:cNvPr id="361" name="Google Shape;361;p61"/>
          <p:cNvSpPr txBox="1"/>
          <p:nvPr/>
        </p:nvSpPr>
        <p:spPr>
          <a:xfrm>
            <a:off x="388550" y="1461650"/>
            <a:ext cx="83535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 dirty="0">
                <a:latin typeface="Roboto"/>
                <a:ea typeface="Roboto"/>
                <a:cs typeface="Roboto"/>
                <a:sym typeface="Roboto"/>
              </a:rPr>
              <a:t>Updating our intake form with evidence-based substance use screen that can better identify SUD and jumpstart connection to care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wi</a:t>
            </a:r>
            <a:r>
              <a:rPr lang="en" sz="1600" dirty="0" err="1"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en" sz="1600" dirty="0">
                <a:latin typeface="Roboto"/>
                <a:ea typeface="Roboto"/>
                <a:cs typeface="Roboto"/>
                <a:sym typeface="Roboto"/>
              </a:rPr>
              <a:t> physician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 dirty="0">
                <a:latin typeface="Roboto"/>
                <a:ea typeface="Roboto"/>
                <a:cs typeface="Roboto"/>
                <a:sym typeface="Roboto"/>
              </a:rPr>
              <a:t>Continued collaboration with all of our partners (including those here today)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 dirty="0">
                <a:latin typeface="Roboto"/>
                <a:ea typeface="Roboto"/>
                <a:cs typeface="Roboto"/>
                <a:sym typeface="Roboto"/>
              </a:rPr>
              <a:t>Education of pediatric residents and addiction medicine fellows to expand upon and improve care in the community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 dirty="0">
                <a:latin typeface="Roboto"/>
                <a:ea typeface="Roboto"/>
                <a:cs typeface="Roboto"/>
                <a:sym typeface="Roboto"/>
              </a:rPr>
              <a:t>Developing new treatment protocols and guidelines</a:t>
            </a: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 dirty="0">
                <a:latin typeface="Roboto"/>
                <a:ea typeface="Roboto"/>
                <a:cs typeface="Roboto"/>
                <a:sym typeface="Roboto"/>
              </a:rPr>
              <a:t>Improving the connection to care and substance use treatment upon release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BA82FD-CC2E-90F3-B580-7DDB985541BF}"/>
              </a:ext>
            </a:extLst>
          </p:cNvPr>
          <p:cNvSpPr txBox="1"/>
          <p:nvPr/>
        </p:nvSpPr>
        <p:spPr>
          <a:xfrm>
            <a:off x="283221" y="221223"/>
            <a:ext cx="8577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Are you struggling with </a:t>
            </a:r>
            <a:r>
              <a:rPr lang="en-US" sz="2800" b="1" i="1" dirty="0">
                <a:solidFill>
                  <a:schemeClr val="bg1"/>
                </a:solidFill>
              </a:rPr>
              <a:t>fentanyl, heroin</a:t>
            </a:r>
            <a:r>
              <a:rPr lang="en-US" sz="2800" i="1" dirty="0">
                <a:solidFill>
                  <a:schemeClr val="bg1"/>
                </a:solidFill>
              </a:rPr>
              <a:t>, or </a:t>
            </a:r>
            <a:r>
              <a:rPr lang="en-US" sz="2800" b="1" i="1" dirty="0">
                <a:solidFill>
                  <a:schemeClr val="bg1"/>
                </a:solidFill>
              </a:rPr>
              <a:t>pain pills</a:t>
            </a:r>
            <a:r>
              <a:rPr lang="en-US" sz="2800" i="1" dirty="0">
                <a:solidFill>
                  <a:schemeClr val="bg1"/>
                </a:solidFill>
              </a:rPr>
              <a:t>? </a:t>
            </a:r>
            <a:r>
              <a:rPr lang="en-US" sz="2800" b="1" i="1" dirty="0">
                <a:solidFill>
                  <a:schemeClr val="bg1"/>
                </a:solidFill>
              </a:rPr>
              <a:t>Alcohol</a:t>
            </a:r>
            <a:r>
              <a:rPr lang="en-US" sz="2800" i="1" dirty="0">
                <a:solidFill>
                  <a:schemeClr val="bg1"/>
                </a:solidFill>
              </a:rPr>
              <a:t>? </a:t>
            </a:r>
            <a:r>
              <a:rPr lang="en-US" sz="2800" b="1" i="1" dirty="0">
                <a:solidFill>
                  <a:schemeClr val="bg1"/>
                </a:solidFill>
              </a:rPr>
              <a:t>Meth or cocaine</a:t>
            </a:r>
            <a:r>
              <a:rPr lang="en-US" sz="2800" i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4DCEE-4C1F-F2F6-78A0-F6E0574A1ADC}"/>
              </a:ext>
            </a:extLst>
          </p:cNvPr>
          <p:cNvSpPr txBox="1"/>
          <p:nvPr/>
        </p:nvSpPr>
        <p:spPr>
          <a:xfrm>
            <a:off x="657848" y="1355249"/>
            <a:ext cx="8132495" cy="89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400" b="1" i="1" dirty="0">
                <a:solidFill>
                  <a:schemeClr val="accent1"/>
                </a:solidFill>
              </a:rPr>
              <a:t>We can help </a:t>
            </a:r>
            <a:r>
              <a:rPr lang="en-US" sz="2400" b="1" i="1" u="sng" dirty="0">
                <a:solidFill>
                  <a:schemeClr val="accent1"/>
                </a:solidFill>
              </a:rPr>
              <a:t>today</a:t>
            </a:r>
            <a:r>
              <a:rPr lang="en-US" sz="2400" b="1" i="1" dirty="0">
                <a:solidFill>
                  <a:schemeClr val="accent1"/>
                </a:solidFill>
              </a:rPr>
              <a:t>.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Ask your doctor about Bridge and call/text </a:t>
            </a:r>
            <a:r>
              <a:rPr lang="en-US" sz="2000" b="1" dirty="0">
                <a:solidFill>
                  <a:schemeClr val="accent1"/>
                </a:solidFill>
              </a:rPr>
              <a:t>(510) 545-2765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33B6D-7732-9BFF-03A7-398AAD24789F}"/>
              </a:ext>
            </a:extLst>
          </p:cNvPr>
          <p:cNvSpPr txBox="1"/>
          <p:nvPr/>
        </p:nvSpPr>
        <p:spPr>
          <a:xfrm>
            <a:off x="1306586" y="2304609"/>
            <a:ext cx="660742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solidFill>
                  <a:schemeClr val="accent1"/>
                </a:solidFill>
              </a:rPr>
              <a:t>Talk to a </a:t>
            </a:r>
            <a:r>
              <a:rPr lang="en-US" sz="1950" i="1" dirty="0">
                <a:solidFill>
                  <a:schemeClr val="accent1"/>
                </a:solidFill>
              </a:rPr>
              <a:t>Substance Use Navigator </a:t>
            </a:r>
            <a:r>
              <a:rPr lang="en-US" sz="1950" dirty="0">
                <a:solidFill>
                  <a:schemeClr val="accent1"/>
                </a:solidFill>
              </a:rPr>
              <a:t>about: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1"/>
                </a:solidFill>
              </a:rPr>
              <a:t>Starting buprenorphine (Suboxone)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1"/>
                </a:solidFill>
              </a:rPr>
              <a:t>Medications to help with meth or alcohol use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5133F-8911-6AC4-FCD6-BC8A33FE26F7}"/>
              </a:ext>
            </a:extLst>
          </p:cNvPr>
          <p:cNvCxnSpPr/>
          <p:nvPr/>
        </p:nvCxnSpPr>
        <p:spPr>
          <a:xfrm>
            <a:off x="1534183" y="2271576"/>
            <a:ext cx="63798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roup of people posing for a photo">
            <a:extLst>
              <a:ext uri="{FF2B5EF4-FFF2-40B4-BE49-F238E27FC236}">
                <a16:creationId xmlns:a16="http://schemas.microsoft.com/office/drawing/2014/main" id="{A9698380-54D9-36DF-D187-AB2FC251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49" b="51105"/>
          <a:stretch/>
        </p:blipFill>
        <p:spPr>
          <a:xfrm>
            <a:off x="1746653" y="3387686"/>
            <a:ext cx="5663277" cy="15956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E3853A-F37B-8CF9-E77A-959C5DE40623}"/>
              </a:ext>
            </a:extLst>
          </p:cNvPr>
          <p:cNvSpPr txBox="1"/>
          <p:nvPr/>
        </p:nvSpPr>
        <p:spPr>
          <a:xfrm>
            <a:off x="5651156" y="3387858"/>
            <a:ext cx="1787611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Monday-Friday 9am-5pm</a:t>
            </a:r>
          </a:p>
        </p:txBody>
      </p:sp>
    </p:spTree>
    <p:extLst>
      <p:ext uri="{BB962C8B-B14F-4D97-AF65-F5344CB8AC3E}">
        <p14:creationId xmlns:p14="http://schemas.microsoft.com/office/powerpoint/2010/main" val="1218211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Take-Home Points</a:t>
            </a:r>
            <a:endParaRPr/>
          </a:p>
        </p:txBody>
      </p:sp>
      <p:sp>
        <p:nvSpPr>
          <p:cNvPr id="260" name="Google Shape;260;p47"/>
          <p:cNvSpPr txBox="1"/>
          <p:nvPr/>
        </p:nvSpPr>
        <p:spPr>
          <a:xfrm>
            <a:off x="118449" y="1382563"/>
            <a:ext cx="8713876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Substance use disorders and drug overdoses are extremely prevalent and undertreated in our youth (and significant racial disparities exist)</a:t>
            </a: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endParaRPr lang="en" sz="1800" dirty="0">
              <a:latin typeface="Roboto"/>
              <a:ea typeface="Roboto"/>
              <a:cs typeface="Roboto"/>
              <a:sym typeface="Roboto"/>
            </a:endParaRP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Buprenorphine is one medication that can reduce the risk of death dramatically in people with Opioid Use Disorder and is the standard of care</a:t>
            </a: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endParaRPr lang="en" sz="1800" dirty="0">
              <a:latin typeface="Roboto"/>
              <a:ea typeface="Roboto"/>
              <a:cs typeface="Roboto"/>
              <a:sym typeface="Roboto"/>
            </a:endParaRP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Addiction is a chronic medical disease and language/actions are important in fighting the associated stigma</a:t>
            </a: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Through our collaboration and partnership we have the power to provide life saving care for our youth!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367" name="Google Shape;367;p62"/>
          <p:cNvSpPr txBox="1"/>
          <p:nvPr/>
        </p:nvSpPr>
        <p:spPr>
          <a:xfrm>
            <a:off x="407025" y="1497150"/>
            <a:ext cx="76320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You can find more info at: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8" name="Google Shape;3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951" y="1927250"/>
            <a:ext cx="2573775" cy="118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62"/>
          <p:cNvSpPr txBox="1"/>
          <p:nvPr/>
        </p:nvSpPr>
        <p:spPr>
          <a:xfrm>
            <a:off x="552125" y="2920660"/>
            <a:ext cx="2919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https://harmreduction.org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0" name="Google Shape;37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1189" y="1347625"/>
            <a:ext cx="3695999" cy="157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2"/>
          <p:cNvPicPr preferRelativeResize="0"/>
          <p:nvPr/>
        </p:nvPicPr>
        <p:blipFill rotWithShape="1">
          <a:blip r:embed="rId6">
            <a:alphaModFix/>
          </a:blip>
          <a:srcRect t="3689" b="-3689"/>
          <a:stretch/>
        </p:blipFill>
        <p:spPr>
          <a:xfrm>
            <a:off x="3816723" y="2963610"/>
            <a:ext cx="3210080" cy="15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2"/>
          <p:cNvSpPr txBox="1"/>
          <p:nvPr/>
        </p:nvSpPr>
        <p:spPr>
          <a:xfrm>
            <a:off x="3816723" y="2580930"/>
            <a:ext cx="4541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https://www.samhsa.gov/find-help/overdose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62"/>
          <p:cNvSpPr txBox="1"/>
          <p:nvPr/>
        </p:nvSpPr>
        <p:spPr>
          <a:xfrm>
            <a:off x="3737375" y="4366400"/>
            <a:ext cx="50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https://www.cdph.ca.gov/Programs/CCDPHP/SAPB/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6675D-DAA2-0B20-296F-6F55259635DB}"/>
              </a:ext>
            </a:extLst>
          </p:cNvPr>
          <p:cNvSpPr txBox="1"/>
          <p:nvPr/>
        </p:nvSpPr>
        <p:spPr>
          <a:xfrm>
            <a:off x="369925" y="4412673"/>
            <a:ext cx="3023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chemeClr val="hlink"/>
                </a:solidFill>
                <a:latin typeface="Roboto"/>
                <a:ea typeface="Roboto"/>
                <a:cs typeface="Roboto"/>
              </a:rPr>
              <a:t>https://</a:t>
            </a:r>
            <a:r>
              <a:rPr lang="en-US" sz="1600" u="sng" dirty="0" err="1">
                <a:solidFill>
                  <a:schemeClr val="hlink"/>
                </a:solidFill>
                <a:latin typeface="Roboto"/>
                <a:ea typeface="Roboto"/>
                <a:cs typeface="Roboto"/>
              </a:rPr>
              <a:t>bridgetotreatment.org</a:t>
            </a:r>
            <a:r>
              <a:rPr lang="en-US" sz="1600" u="sng" dirty="0">
                <a:solidFill>
                  <a:schemeClr val="hlink"/>
                </a:solidFill>
                <a:latin typeface="Roboto"/>
                <a:ea typeface="Roboto"/>
                <a:cs typeface="Roboto"/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07BA5-61D5-07C5-36BA-2AD1389D7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240" y="3550029"/>
            <a:ext cx="2573775" cy="8269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Problem: Overdose deaths are </a:t>
            </a:r>
            <a:r>
              <a:rPr lang="en" i="1" dirty="0"/>
              <a:t>skyrocketing</a:t>
            </a:r>
            <a:endParaRPr i="1" dirty="0"/>
          </a:p>
        </p:txBody>
      </p:sp>
      <p:sp>
        <p:nvSpPr>
          <p:cNvPr id="153" name="Google Shape;153;p30"/>
          <p:cNvSpPr txBox="1"/>
          <p:nvPr/>
        </p:nvSpPr>
        <p:spPr>
          <a:xfrm>
            <a:off x="76200" y="4737700"/>
            <a:ext cx="89916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Centers for Disease Control and Prevention, National Center for Health Statistics. Multiple Cause of Death 1999-2020 on CDC WONDER Online Database, released 12/2021 </a:t>
            </a:r>
            <a:endParaRPr sz="900" i="1">
              <a:solidFill>
                <a:schemeClr val="lt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Ahmad FB, Cisewski JA, Rossen LM, Sutton P. Provisional drug overdose death counts. National Center for Health Statistics. 2022.</a:t>
            </a:r>
            <a:endParaRPr sz="900" i="1">
              <a:solidFill>
                <a:schemeClr val="lt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30"/>
          <p:cNvSpPr txBox="1"/>
          <p:nvPr/>
        </p:nvSpPr>
        <p:spPr>
          <a:xfrm>
            <a:off x="5961900" y="1416998"/>
            <a:ext cx="3105900" cy="2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91,799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overdose deaths in 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203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107,622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overdose deaths in 2021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203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110,000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overdose deaths in 2022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203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Annual drug overdose deaths exceed those from motor vehicle crashes, gun violence, and HIV at its peak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203200" algn="l" rtl="0">
              <a:spcBef>
                <a:spcPts val="1000"/>
              </a:spcBef>
              <a:spcAft>
                <a:spcPts val="1000"/>
              </a:spcAft>
              <a:buSzPts val="1400"/>
              <a:buFont typeface="Roboto"/>
              <a:buChar char="●"/>
            </a:pPr>
            <a:r>
              <a:rPr lang="en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Fentanyl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use and overdose is </a:t>
            </a:r>
            <a:r>
              <a:rPr lang="en" b="1">
                <a:solidFill>
                  <a:srgbClr val="EC3A3B"/>
                </a:solidFill>
                <a:latin typeface="Roboto"/>
                <a:ea typeface="Roboto"/>
                <a:cs typeface="Roboto"/>
                <a:sym typeface="Roboto"/>
              </a:rPr>
              <a:t>on the rise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in our region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351638"/>
            <a:ext cx="5816852" cy="3462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30"/>
          <p:cNvCxnSpPr/>
          <p:nvPr/>
        </p:nvCxnSpPr>
        <p:spPr>
          <a:xfrm>
            <a:off x="4652400" y="2420975"/>
            <a:ext cx="9477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311725" y="5048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Alameda County Overdoses Continue to Increase</a:t>
            </a:r>
            <a:endParaRPr sz="1800"/>
          </a:p>
        </p:txBody>
      </p:sp>
      <p:pic>
        <p:nvPicPr>
          <p:cNvPr id="169" name="Google Shape;169;p32"/>
          <p:cNvPicPr preferRelativeResize="0"/>
          <p:nvPr/>
        </p:nvPicPr>
        <p:blipFill rotWithShape="1">
          <a:blip r:embed="rId3">
            <a:alphaModFix/>
          </a:blip>
          <a:srcRect l="2267" t="6904" b="2128"/>
          <a:stretch/>
        </p:blipFill>
        <p:spPr>
          <a:xfrm>
            <a:off x="1358425" y="1309250"/>
            <a:ext cx="6427201" cy="377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2"/>
          <p:cNvSpPr txBox="1"/>
          <p:nvPr/>
        </p:nvSpPr>
        <p:spPr>
          <a:xfrm>
            <a:off x="5662100" y="4571300"/>
            <a:ext cx="249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CDPH Ovderdose Dashboard: https://skylab.cdph.ca.gov/ODdash/?tab=CTY</a:t>
            </a:r>
            <a:endParaRPr sz="900" i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32"/>
          <p:cNvSpPr txBox="1"/>
          <p:nvPr/>
        </p:nvSpPr>
        <p:spPr>
          <a:xfrm>
            <a:off x="5662100" y="2865050"/>
            <a:ext cx="326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Highest mortality in Black and AI/AN populations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Trends similar among adolescents</a:t>
            </a:r>
            <a:endParaRPr/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16275"/>
            <a:ext cx="8839200" cy="302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1"/>
          <p:cNvSpPr txBox="1"/>
          <p:nvPr/>
        </p:nvSpPr>
        <p:spPr>
          <a:xfrm>
            <a:off x="152400" y="4650900"/>
            <a:ext cx="8419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dk2"/>
                </a:solidFill>
              </a:rPr>
              <a:t>Friedman J, Godvin M, Shover CL, Gone JP, Hansen H, Schriger DL. Trends in Drug Overdose Deaths Among US Adolescents, January 2010 to June 2021. JAMA. 2022;327(14):1398–1400. doi:10.1001/jama.2022.2847</a:t>
            </a:r>
            <a:endParaRPr sz="10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Racial disparities in treatment access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B5672-ADD6-321E-084E-A9803EF2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52" y="1307831"/>
            <a:ext cx="7468985" cy="3334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10A88-871D-4CBB-DDED-27C314D35ECF}"/>
              </a:ext>
            </a:extLst>
          </p:cNvPr>
          <p:cNvSpPr txBox="1"/>
          <p:nvPr/>
        </p:nvSpPr>
        <p:spPr>
          <a:xfrm>
            <a:off x="122587" y="4753303"/>
            <a:ext cx="8898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Miles J, </a:t>
            </a:r>
            <a:r>
              <a:rPr lang="en-US" sz="900" i="1" dirty="0" err="1"/>
              <a:t>Treitler</a:t>
            </a:r>
            <a:r>
              <a:rPr lang="en-US" sz="900" i="1" dirty="0"/>
              <a:t> P, Lloyd J, Samples H, Mahone A, </a:t>
            </a:r>
            <a:r>
              <a:rPr lang="en-US" sz="900" i="1" dirty="0" err="1"/>
              <a:t>Hermida</a:t>
            </a:r>
            <a:r>
              <a:rPr lang="en-US" sz="900" i="1" dirty="0"/>
              <a:t> R, Gupta S, Duncan A, </a:t>
            </a:r>
            <a:r>
              <a:rPr lang="en-US" sz="900" i="1" dirty="0" err="1"/>
              <a:t>Baaklini</a:t>
            </a:r>
            <a:r>
              <a:rPr lang="en-US" sz="900" i="1" dirty="0"/>
              <a:t> V, Simon KI, Crystal S. Racial And Ethnic Disparities In Buprenorphine Receipt Among Medicare Beneficiaries, 2015-19. Health </a:t>
            </a:r>
            <a:r>
              <a:rPr lang="en-US" sz="900" i="1" dirty="0" err="1"/>
              <a:t>Aff</a:t>
            </a:r>
            <a:r>
              <a:rPr lang="en-US" sz="900" i="1" dirty="0"/>
              <a:t> (Millwood). 2023 Oct;42(10):1431-1438. </a:t>
            </a:r>
            <a:r>
              <a:rPr lang="en-US" sz="900" i="1" dirty="0" err="1"/>
              <a:t>doi</a:t>
            </a:r>
            <a:r>
              <a:rPr lang="en-US" sz="900" i="1" dirty="0"/>
              <a:t>: 10.1377/hlthaff.2023.00205. PMID: 37782874.</a:t>
            </a:r>
          </a:p>
        </p:txBody>
      </p:sp>
    </p:spTree>
    <p:extLst>
      <p:ext uri="{BB962C8B-B14F-4D97-AF65-F5344CB8AC3E}">
        <p14:creationId xmlns:p14="http://schemas.microsoft.com/office/powerpoint/2010/main" val="220544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Racial disparities in treatment access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25C48-CBA9-9C87-A54E-5408B64A7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56909"/>
            <a:ext cx="7772400" cy="3185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BDD84-8FD2-16B4-7B24-81D77BB12A24}"/>
              </a:ext>
            </a:extLst>
          </p:cNvPr>
          <p:cNvSpPr txBox="1"/>
          <p:nvPr/>
        </p:nvSpPr>
        <p:spPr>
          <a:xfrm>
            <a:off x="0" y="4784626"/>
            <a:ext cx="9044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CA Bridge. Racial Disparities in Access to Medication for Addiction Treatment. https://</a:t>
            </a:r>
            <a:r>
              <a:rPr lang="en-US" sz="900" i="1" dirty="0" err="1"/>
              <a:t>bridgetotreatment.org</a:t>
            </a:r>
            <a:r>
              <a:rPr lang="en-US" sz="900" i="1" dirty="0"/>
              <a:t>/resource/racial-disparities-in-access-to-medication-for-addiction-treatment/</a:t>
            </a:r>
          </a:p>
        </p:txBody>
      </p:sp>
    </p:spTree>
    <p:extLst>
      <p:ext uri="{BB962C8B-B14F-4D97-AF65-F5344CB8AC3E}">
        <p14:creationId xmlns:p14="http://schemas.microsoft.com/office/powerpoint/2010/main" val="711892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>
            <a:spLocks noGrp="1"/>
          </p:cNvSpPr>
          <p:nvPr>
            <p:ph type="title"/>
          </p:nvPr>
        </p:nvSpPr>
        <p:spPr>
          <a:xfrm>
            <a:off x="100200" y="219101"/>
            <a:ext cx="9043800" cy="10572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 people with OUD, Suboxone reduces the risk of death from any cause by </a:t>
            </a:r>
            <a:r>
              <a:rPr lang="en" sz="3000" b="1" i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&gt; 50% </a:t>
            </a:r>
            <a:r>
              <a:rPr lang="en" sz="3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 is the </a:t>
            </a:r>
            <a:r>
              <a:rPr lang="en" sz="3000" b="1" u="sng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standard of care</a:t>
            </a:r>
            <a:endParaRPr sz="3000" b="1" u="sng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D69816-2655-4DB9-3CC8-B8E0A83D2D26}"/>
              </a:ext>
            </a:extLst>
          </p:cNvPr>
          <p:cNvSpPr txBox="1"/>
          <p:nvPr/>
        </p:nvSpPr>
        <p:spPr>
          <a:xfrm>
            <a:off x="232229" y="3049384"/>
            <a:ext cx="86505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000" b="1" i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Yet</a:t>
            </a:r>
            <a:r>
              <a:rPr lang="en" sz="3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only </a:t>
            </a:r>
            <a:r>
              <a:rPr lang="en" sz="3000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in 5</a:t>
            </a:r>
            <a:r>
              <a:rPr lang="en" sz="30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people with OUD receive any medication treatment.</a:t>
            </a:r>
            <a:endParaRPr lang="en-US" sz="3000" dirty="0"/>
          </a:p>
        </p:txBody>
      </p:sp>
      <p:sp>
        <p:nvSpPr>
          <p:cNvPr id="5" name="Google Shape;218;p40">
            <a:extLst>
              <a:ext uri="{FF2B5EF4-FFF2-40B4-BE49-F238E27FC236}">
                <a16:creationId xmlns:a16="http://schemas.microsoft.com/office/drawing/2014/main" id="{AD6588DE-913C-34D3-C311-F3F7369012E4}"/>
              </a:ext>
            </a:extLst>
          </p:cNvPr>
          <p:cNvSpPr txBox="1"/>
          <p:nvPr/>
        </p:nvSpPr>
        <p:spPr>
          <a:xfrm>
            <a:off x="100200" y="4004421"/>
            <a:ext cx="894360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1" u="none" strike="noStrike" dirty="0">
                <a:solidFill>
                  <a:srgbClr val="333333"/>
                </a:solidFill>
                <a:effectLst/>
                <a:latin typeface="Guardian TextSans Web"/>
              </a:rPr>
              <a:t>Santo T, Clark B, Hickman M, et al. Association of Opioid Agonist Treatment With All-Cause Mortality and Specific Causes of Death Among People With Opioid Dependence: A Systematic Review and Meta-analysis. JAMA Psychiatry. 2021;78(9):979–993. doi:10.1001/jamapsychiatry.2021.0976</a:t>
            </a:r>
          </a:p>
          <a:p>
            <a:r>
              <a:rPr lang="en-US" sz="1050" b="0" i="1" u="none" strike="noStrike" dirty="0">
                <a:solidFill>
                  <a:srgbClr val="333333"/>
                </a:solidFill>
                <a:effectLst/>
                <a:latin typeface="Guardian TextSans Web"/>
              </a:rPr>
              <a:t>Jones CM, Han B, Baldwin GT, Einstein EB, Compton WM. Use of Medication for Opioid Use Disorder Among Adults With Past-Year Opioid Use Disorder in the US, 2021. JAMA </a:t>
            </a:r>
            <a:r>
              <a:rPr lang="en-US" sz="1050" b="0" i="1" u="none" strike="noStrike" dirty="0" err="1">
                <a:solidFill>
                  <a:srgbClr val="333333"/>
                </a:solidFill>
                <a:effectLst/>
                <a:latin typeface="Guardian TextSans Web"/>
              </a:rPr>
              <a:t>Netw</a:t>
            </a:r>
            <a:r>
              <a:rPr lang="en-US" sz="1050" b="0" i="1" u="none" strike="noStrike" dirty="0">
                <a:solidFill>
                  <a:srgbClr val="333333"/>
                </a:solidFill>
                <a:effectLst/>
                <a:latin typeface="Guardian TextSans Web"/>
              </a:rPr>
              <a:t> Open. 2023;6(8):e2327488. doi:10.1001/jamanetworkopen.2023.27488</a:t>
            </a:r>
          </a:p>
          <a:p>
            <a:endParaRPr lang="en-US" sz="1050" b="0" i="1" u="none" strike="noStrike" dirty="0">
              <a:solidFill>
                <a:srgbClr val="333333"/>
              </a:solidFill>
              <a:effectLst/>
              <a:latin typeface="Guardian TextSans Web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8BDCE-8B13-670A-5A5C-700173B10555}"/>
              </a:ext>
            </a:extLst>
          </p:cNvPr>
          <p:cNvSpPr txBox="1"/>
          <p:nvPr/>
        </p:nvSpPr>
        <p:spPr>
          <a:xfrm>
            <a:off x="100200" y="1586284"/>
            <a:ext cx="8943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000" b="1" dirty="0">
                <a:latin typeface="Roboto"/>
                <a:ea typeface="Roboto"/>
                <a:cs typeface="Roboto"/>
                <a:sym typeface="Roboto"/>
              </a:rPr>
              <a:t>People in correctional settings have </a:t>
            </a:r>
            <a:r>
              <a:rPr lang="en" sz="3000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100x greater </a:t>
            </a:r>
            <a:r>
              <a:rPr lang="en" sz="3000" b="1" dirty="0">
                <a:latin typeface="Roboto"/>
                <a:ea typeface="Roboto"/>
                <a:cs typeface="Roboto"/>
                <a:sym typeface="Roboto"/>
              </a:rPr>
              <a:t>risk of overdose death than the general population.</a:t>
            </a:r>
            <a:endParaRPr lang="en-US" sz="3000" b="1" dirty="0">
              <a:latin typeface="Roboto"/>
              <a:ea typeface="Roboto"/>
              <a:cs typeface="Roboto"/>
              <a:sym typeface="Merriweather"/>
            </a:endParaRPr>
          </a:p>
        </p:txBody>
      </p:sp>
      <p:sp>
        <p:nvSpPr>
          <p:cNvPr id="6" name="Google Shape;183;p34">
            <a:extLst>
              <a:ext uri="{FF2B5EF4-FFF2-40B4-BE49-F238E27FC236}">
                <a16:creationId xmlns:a16="http://schemas.microsoft.com/office/drawing/2014/main" id="{D1B1F46C-7BB3-D2B6-BC42-9B6588F76CC7}"/>
              </a:ext>
            </a:extLst>
          </p:cNvPr>
          <p:cNvSpPr txBox="1"/>
          <p:nvPr/>
        </p:nvSpPr>
        <p:spPr>
          <a:xfrm>
            <a:off x="100200" y="4727931"/>
            <a:ext cx="8943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 dirty="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Pearce LA, Min JE, </a:t>
            </a:r>
            <a:r>
              <a:rPr lang="en" sz="900" i="1" dirty="0" err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Piske</a:t>
            </a:r>
            <a:r>
              <a:rPr lang="en" sz="900" i="1" dirty="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M, Zhou H, </a:t>
            </a:r>
            <a:r>
              <a:rPr lang="en" sz="900" i="1" dirty="0" err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Homayra</a:t>
            </a:r>
            <a:r>
              <a:rPr lang="en" sz="900" i="1" dirty="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F, </a:t>
            </a:r>
            <a:r>
              <a:rPr lang="en" sz="900" i="1" dirty="0" err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Slaunwhite</a:t>
            </a:r>
            <a:r>
              <a:rPr lang="en" sz="900" i="1" dirty="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A, Irvine M, McGowan G, </a:t>
            </a:r>
            <a:r>
              <a:rPr lang="en" sz="900" i="1" dirty="0" err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Nosyk</a:t>
            </a:r>
            <a:r>
              <a:rPr lang="en" sz="900" i="1" dirty="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B. Opioid agonist treatment and risk of mortality during opioid overdose public health emergency: population based retrospective cohort study. BMJ. 2020 Mar 31;368:m772. </a:t>
            </a:r>
            <a:r>
              <a:rPr lang="en" sz="900" i="1" dirty="0" err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doi</a:t>
            </a:r>
            <a:r>
              <a:rPr lang="en" sz="900" i="1" dirty="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: 10.1136/bmj.m772. PMID: 32234712; PMCID: PMC7190018.</a:t>
            </a:r>
            <a:endParaRPr sz="600" i="1"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3" grpId="0"/>
    </p:bld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1999</Words>
  <Application>Microsoft Macintosh PowerPoint</Application>
  <PresentationFormat>On-screen Show (16:9)</PresentationFormat>
  <Paragraphs>202</Paragraphs>
  <Slides>37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Guardian TextSans Web</vt:lpstr>
      <vt:lpstr>Libre Franklin Medium</vt:lpstr>
      <vt:lpstr>Merriweather</vt:lpstr>
      <vt:lpstr>Open Sans</vt:lpstr>
      <vt:lpstr>Roboto</vt:lpstr>
      <vt:lpstr>Paradigm</vt:lpstr>
      <vt:lpstr>Paradigm</vt:lpstr>
      <vt:lpstr>Overview of Opioid Use Disorder and Treatment for Our Youth</vt:lpstr>
      <vt:lpstr>Disclosures</vt:lpstr>
      <vt:lpstr>Learning Objectives</vt:lpstr>
      <vt:lpstr>The Problem: Overdose deaths are skyrocketing</vt:lpstr>
      <vt:lpstr>Alameda County Overdoses Continue to Increase</vt:lpstr>
      <vt:lpstr>Trends similar among adolescents</vt:lpstr>
      <vt:lpstr>Racial disparities in treatment access</vt:lpstr>
      <vt:lpstr>Racial disparities in treatment access</vt:lpstr>
      <vt:lpstr>For people with OUD, Suboxone reduces the risk of death from any cause by &gt; 50% and is the standard of care</vt:lpstr>
      <vt:lpstr>PowerPoint Presentation</vt:lpstr>
      <vt:lpstr>How to save a life</vt:lpstr>
      <vt:lpstr>Responding to Suspected Opioid Overdose</vt:lpstr>
      <vt:lpstr>Responding to Suspected Opioid Overdose</vt:lpstr>
      <vt:lpstr>Responding to Suspected Opioid Overdose</vt:lpstr>
      <vt:lpstr>How to use Naloxone Nasal Spray</vt:lpstr>
      <vt:lpstr>Responding to Suspected Opioid Overdose</vt:lpstr>
      <vt:lpstr>Responding to Suspected Opioid Overdose</vt:lpstr>
      <vt:lpstr>PowerPoint Presentation</vt:lpstr>
      <vt:lpstr>Fight the stigma!</vt:lpstr>
      <vt:lpstr>Quick points on language</vt:lpstr>
      <vt:lpstr>Opioids 101</vt:lpstr>
      <vt:lpstr>Opioid Withdrawal</vt:lpstr>
      <vt:lpstr>PowerPoint Presentation</vt:lpstr>
      <vt:lpstr>Medications for Opioid Use Disorder</vt:lpstr>
      <vt:lpstr>PowerPoint Presentation</vt:lpstr>
      <vt:lpstr>PowerPoint Presentation</vt:lpstr>
      <vt:lpstr>MOUD Misconceptions</vt:lpstr>
      <vt:lpstr>MOUD Misconceptions</vt:lpstr>
      <vt:lpstr>MOUD Misconceptions</vt:lpstr>
      <vt:lpstr>MOUD Misconceptions</vt:lpstr>
      <vt:lpstr>Who is evaluated by medical</vt:lpstr>
      <vt:lpstr>What happens during a visit</vt:lpstr>
      <vt:lpstr>DSM-V Criteria for Substance Use Disorder</vt:lpstr>
      <vt:lpstr>Work that is ongoing</vt:lpstr>
      <vt:lpstr>PowerPoint Presentation</vt:lpstr>
      <vt:lpstr>Take-Home Points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Substance Use: Intoxication, withdrawal, and highlights on treatment</dc:title>
  <dc:creator>Gerchow, Christine, ACBH</dc:creator>
  <cp:lastModifiedBy>Burrough, William</cp:lastModifiedBy>
  <cp:revision>3</cp:revision>
  <dcterms:modified xsi:type="dcterms:W3CDTF">2023-11-09T08:13:32Z</dcterms:modified>
</cp:coreProperties>
</file>